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62" r:id="rId5"/>
    <p:sldId id="275" r:id="rId6"/>
    <p:sldId id="277" r:id="rId7"/>
    <p:sldId id="274" r:id="rId8"/>
    <p:sldId id="259" r:id="rId9"/>
    <p:sldId id="264" r:id="rId10"/>
    <p:sldId id="292" r:id="rId11"/>
    <p:sldId id="322" r:id="rId12"/>
    <p:sldId id="323" r:id="rId13"/>
    <p:sldId id="324" r:id="rId14"/>
    <p:sldId id="325" r:id="rId15"/>
    <p:sldId id="326" r:id="rId16"/>
    <p:sldId id="327" r:id="rId17"/>
    <p:sldId id="278" r:id="rId18"/>
    <p:sldId id="294" r:id="rId19"/>
    <p:sldId id="295" r:id="rId20"/>
    <p:sldId id="296" r:id="rId21"/>
    <p:sldId id="297" r:id="rId22"/>
    <p:sldId id="298" r:id="rId23"/>
    <p:sldId id="260" r:id="rId24"/>
    <p:sldId id="276" r:id="rId25"/>
    <p:sldId id="281" r:id="rId26"/>
    <p:sldId id="279" r:id="rId27"/>
    <p:sldId id="304" r:id="rId28"/>
    <p:sldId id="305" r:id="rId29"/>
    <p:sldId id="306" r:id="rId30"/>
    <p:sldId id="286" r:id="rId31"/>
    <p:sldId id="283" r:id="rId32"/>
    <p:sldId id="284" r:id="rId33"/>
    <p:sldId id="282" r:id="rId34"/>
    <p:sldId id="291" r:id="rId35"/>
    <p:sldId id="288" r:id="rId36"/>
    <p:sldId id="287" r:id="rId37"/>
    <p:sldId id="299" r:id="rId38"/>
    <p:sldId id="300" r:id="rId39"/>
    <p:sldId id="301" r:id="rId40"/>
    <p:sldId id="302" r:id="rId41"/>
    <p:sldId id="303" r:id="rId42"/>
    <p:sldId id="315" r:id="rId43"/>
    <p:sldId id="328" r:id="rId44"/>
    <p:sldId id="329" r:id="rId45"/>
    <p:sldId id="330" r:id="rId46"/>
    <p:sldId id="331" r:id="rId47"/>
    <p:sldId id="261" r:id="rId48"/>
    <p:sldId id="269" r:id="rId49"/>
    <p:sldId id="321" r:id="rId50"/>
    <p:sldId id="271"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0049BDE-97FE-4A86-A9DC-EEABFA04D777}">
          <p14:sldIdLst>
            <p14:sldId id="256"/>
            <p14:sldId id="257"/>
          </p14:sldIdLst>
        </p14:section>
        <p14:section name="1-系统简介" id="{66FE0BB0-CFBA-4F16-BBEB-BD850EFB3B73}">
          <p14:sldIdLst>
            <p14:sldId id="258"/>
            <p14:sldId id="262"/>
            <p14:sldId id="275"/>
            <p14:sldId id="277"/>
            <p14:sldId id="274"/>
          </p14:sldIdLst>
        </p14:section>
        <p14:section name="2-系统架构" id="{FD7F98B5-059F-4017-858E-BA08E53BA16E}">
          <p14:sldIdLst>
            <p14:sldId id="259"/>
            <p14:sldId id="264"/>
            <p14:sldId id="292"/>
          </p14:sldIdLst>
        </p14:section>
        <p14:section name="系统滚轮" id="{628CC9AB-3CF3-4135-9D91-365BE3D69D61}">
          <p14:sldIdLst>
            <p14:sldId id="322"/>
            <p14:sldId id="323"/>
            <p14:sldId id="324"/>
            <p14:sldId id="325"/>
            <p14:sldId id="326"/>
            <p14:sldId id="327"/>
          </p14:sldIdLst>
        </p14:section>
        <p14:section name="具体架构" id="{3E1FC61C-C95F-4AA3-9755-4BDD85BD016E}">
          <p14:sldIdLst>
            <p14:sldId id="278"/>
            <p14:sldId id="294"/>
            <p14:sldId id="295"/>
            <p14:sldId id="296"/>
            <p14:sldId id="297"/>
            <p14:sldId id="298"/>
          </p14:sldIdLst>
        </p14:section>
        <p14:section name="3-系统分析" id="{2C8A09F6-7388-483F-8637-029C6B2A1566}">
          <p14:sldIdLst>
            <p14:sldId id="260"/>
          </p14:sldIdLst>
        </p14:section>
        <p14:section name="登录注册系统" id="{BE4F78C9-C8A1-4E61-AC09-F834FF2DCBD7}">
          <p14:sldIdLst>
            <p14:sldId id="276"/>
            <p14:sldId id="281"/>
            <p14:sldId id="279"/>
          </p14:sldIdLst>
        </p14:section>
        <p14:section name="用户信息系统" id="{573F70CE-373A-4AD2-AF73-0D0953DC61F5}">
          <p14:sldIdLst>
            <p14:sldId id="304"/>
            <p14:sldId id="305"/>
            <p14:sldId id="306"/>
          </p14:sldIdLst>
        </p14:section>
        <p14:section name="社团人士变更系统" id="{887E016C-B8D6-4CFC-8A54-27321D294CDD}">
          <p14:sldIdLst>
            <p14:sldId id="286"/>
            <p14:sldId id="283"/>
            <p14:sldId id="284"/>
            <p14:sldId id="282"/>
          </p14:sldIdLst>
        </p14:section>
        <p14:section name="社团变更系统" id="{BB35E869-42C9-4CB6-BFE2-6E898DCA821E}">
          <p14:sldIdLst>
            <p14:sldId id="291"/>
            <p14:sldId id="288"/>
            <p14:sldId id="287"/>
          </p14:sldIdLst>
        </p14:section>
        <p14:section name="活动组织系统" id="{5446DBB6-4FC2-40EE-9B15-75DC652B4D44}">
          <p14:sldIdLst>
            <p14:sldId id="299"/>
            <p14:sldId id="300"/>
            <p14:sldId id="301"/>
            <p14:sldId id="302"/>
            <p14:sldId id="303"/>
          </p14:sldIdLst>
        </p14:section>
        <p14:section name="论坛系统" id="{87E2D77E-C335-4A8A-8962-1CD56F211592}">
          <p14:sldIdLst>
            <p14:sldId id="315"/>
            <p14:sldId id="328"/>
            <p14:sldId id="329"/>
            <p14:sldId id="330"/>
            <p14:sldId id="331"/>
          </p14:sldIdLst>
        </p14:section>
        <p14:section name="界面展示" id="{19974EA6-9FF1-4103-A317-F3896D9BE495}">
          <p14:sldIdLst>
            <p14:sldId id="261"/>
            <p14:sldId id="269"/>
            <p14:sldId id="321"/>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CF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0" autoAdjust="0"/>
    <p:restoredTop sz="85893" autoAdjust="0"/>
  </p:normalViewPr>
  <p:slideViewPr>
    <p:cSldViewPr snapToGrid="0" showGuides="1">
      <p:cViewPr varScale="1">
        <p:scale>
          <a:sx n="74" d="100"/>
          <a:sy n="74" d="100"/>
        </p:scale>
        <p:origin x="94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BE015-B5DF-487E-A904-FC249E3EFA1D}" type="datetimeFigureOut">
              <a:rPr lang="zh-CN" altLang="en-US" smtClean="0"/>
              <a:t>2021/5/21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14CA4-A737-4B0D-8ABF-7DEED5BA828F}" type="slidenum">
              <a:rPr lang="zh-CN" altLang="en-US" smtClean="0"/>
              <a:t>‹#›</a:t>
            </a:fld>
            <a:endParaRPr lang="zh-CN" altLang="en-US"/>
          </a:p>
        </p:txBody>
      </p:sp>
    </p:spTree>
    <p:extLst>
      <p:ext uri="{BB962C8B-B14F-4D97-AF65-F5344CB8AC3E}">
        <p14:creationId xmlns:p14="http://schemas.microsoft.com/office/powerpoint/2010/main" val="14463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老师和各位同学们下午好，我们第二组组的主题是济遇，也即</a:t>
            </a:r>
            <a:r>
              <a:rPr lang="en-US" altLang="zh-CN" dirty="0"/>
              <a:t>Meet what you will meet</a:t>
            </a:r>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1</a:t>
            </a:fld>
            <a:endParaRPr lang="zh-CN" altLang="en-US"/>
          </a:p>
        </p:txBody>
      </p:sp>
    </p:spTree>
    <p:extLst>
      <p:ext uri="{BB962C8B-B14F-4D97-AF65-F5344CB8AC3E}">
        <p14:creationId xmlns:p14="http://schemas.microsoft.com/office/powerpoint/2010/main" val="2939204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分为：登陆与注册系统，社团管理系统，活动组织系统，成员变更系统，线上论坛系统与个人信息维护系统</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15</a:t>
            </a:fld>
            <a:endParaRPr lang="zh-CN" altLang="en-US"/>
          </a:p>
        </p:txBody>
      </p:sp>
    </p:spTree>
    <p:extLst>
      <p:ext uri="{BB962C8B-B14F-4D97-AF65-F5344CB8AC3E}">
        <p14:creationId xmlns:p14="http://schemas.microsoft.com/office/powerpoint/2010/main" val="3633181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分为：登陆与注册系统，社团管理系统，活动组织系统，成员变更系统，线上论坛系统与个人信息维护系统</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16</a:t>
            </a:fld>
            <a:endParaRPr lang="zh-CN" altLang="en-US"/>
          </a:p>
        </p:txBody>
      </p:sp>
    </p:spTree>
    <p:extLst>
      <p:ext uri="{BB962C8B-B14F-4D97-AF65-F5344CB8AC3E}">
        <p14:creationId xmlns:p14="http://schemas.microsoft.com/office/powerpoint/2010/main" val="1764591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因此通过对系统的初步设计与需求阶段的</a:t>
            </a:r>
            <a:r>
              <a:rPr lang="en-US" altLang="zh-CN" dirty="0"/>
              <a:t>SWOT</a:t>
            </a:r>
            <a:r>
              <a:rPr lang="zh-CN" altLang="en-US" dirty="0"/>
              <a:t>矩阵分析总结出系统的特点与发展方向。</a:t>
            </a:r>
            <a:endParaRPr lang="en-US" altLang="zh-CN" dirty="0"/>
          </a:p>
          <a:p>
            <a:r>
              <a:rPr lang="zh-CN" altLang="en-US" dirty="0"/>
              <a:t>其一为保障数据隐私安全与传递高效，其二为保证内部功能流程完整，在此基础上，我们对传统三层架构进行改进，完成对本系统的架构设计</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17</a:t>
            </a:fld>
            <a:endParaRPr lang="zh-CN" altLang="en-US"/>
          </a:p>
        </p:txBody>
      </p:sp>
    </p:spTree>
    <p:extLst>
      <p:ext uri="{BB962C8B-B14F-4D97-AF65-F5344CB8AC3E}">
        <p14:creationId xmlns:p14="http://schemas.microsoft.com/office/powerpoint/2010/main" val="303232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结合领域模型设计与本系统的功能特点，对传统三层架构进行分层细化，层内部根据功能进行分区，最后对业务逻辑进行机制与服务提取完成改进设计</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18</a:t>
            </a:fld>
            <a:endParaRPr lang="zh-CN" altLang="en-US"/>
          </a:p>
        </p:txBody>
      </p:sp>
    </p:spTree>
    <p:extLst>
      <p:ext uri="{BB962C8B-B14F-4D97-AF65-F5344CB8AC3E}">
        <p14:creationId xmlns:p14="http://schemas.microsoft.com/office/powerpoint/2010/main" val="147115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展现层包含与用户进行交互的界面信息以及组件，通过视图对象与应用层进行数据传输，并返回用户相应处理结果。</a:t>
            </a:r>
            <a:endParaRPr lang="en-US" altLang="zh-CN" dirty="0"/>
          </a:p>
          <a:p>
            <a:r>
              <a:rPr lang="zh-CN" altLang="en-US" dirty="0"/>
              <a:t>应用层负责数据在展现层与业务逻辑层之间的调度，可以将接受的视图对象转化为数据传输对象，供业务逻辑层处理应用</a:t>
            </a:r>
            <a:endParaRPr lang="en-US" altLang="zh-CN" dirty="0"/>
          </a:p>
          <a:p>
            <a:r>
              <a:rPr lang="zh-CN" altLang="en-US" dirty="0"/>
              <a:t>外部应用接口层主要负责系统调用外部接口实现某一部分的业务逻辑判断与处理</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19</a:t>
            </a:fld>
            <a:endParaRPr lang="zh-CN" altLang="en-US"/>
          </a:p>
        </p:txBody>
      </p:sp>
    </p:spTree>
    <p:extLst>
      <p:ext uri="{BB962C8B-B14F-4D97-AF65-F5344CB8AC3E}">
        <p14:creationId xmlns:p14="http://schemas.microsoft.com/office/powerpoint/2010/main" val="3928935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业务接口层是本系统对外功能的体现，应用层通过调用该层的组件直接进行业务处理</a:t>
            </a:r>
            <a:endParaRPr lang="en-US" altLang="zh-CN" dirty="0"/>
          </a:p>
          <a:p>
            <a:r>
              <a:rPr lang="zh-CN" altLang="en-US" dirty="0"/>
              <a:t>以下为根据引入分区后的不同系统接口体现</a:t>
            </a:r>
            <a:endParaRPr lang="en-US" altLang="zh-CN" dirty="0"/>
          </a:p>
          <a:p>
            <a:r>
              <a:rPr lang="zh-CN" altLang="en-US" dirty="0"/>
              <a:t>业务实现层是分层架构的核心，通过业务实现层完成粒度较小且具有明显功能特征的业务逻辑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t>20</a:t>
            </a:fld>
            <a:endParaRPr lang="zh-CN" altLang="en-US"/>
          </a:p>
        </p:txBody>
      </p:sp>
    </p:spTree>
    <p:extLst>
      <p:ext uri="{BB962C8B-B14F-4D97-AF65-F5344CB8AC3E}">
        <p14:creationId xmlns:p14="http://schemas.microsoft.com/office/powerpoint/2010/main" val="143313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通用服务层是业务实现层中逻辑处理的机制提取，用于实现普遍参与系统的业务处理，供上层调用。</a:t>
            </a:r>
            <a:endParaRPr lang="en-US" altLang="zh-CN" dirty="0"/>
          </a:p>
          <a:p>
            <a:r>
              <a:rPr lang="en-US" altLang="zh-CN" dirty="0"/>
              <a:t>DTO</a:t>
            </a:r>
            <a:r>
              <a:rPr lang="zh-CN" altLang="en-US" dirty="0"/>
              <a:t>组件库中包含根据业务逻辑需要而定义的不同数据类，</a:t>
            </a:r>
            <a:r>
              <a:rPr lang="en-US" altLang="zh-CN" dirty="0"/>
              <a:t>DTO</a:t>
            </a:r>
            <a:r>
              <a:rPr lang="zh-CN" altLang="en-US" dirty="0"/>
              <a:t>使用有利于避免无用信息的传递，一定程度上提高了运行效率与保障了数据安全</a:t>
            </a:r>
            <a:endParaRPr lang="en-US" altLang="zh-CN" dirty="0"/>
          </a:p>
          <a:p>
            <a:r>
              <a:rPr lang="zh-CN" altLang="en-US" dirty="0"/>
              <a:t>业务实体库中定义了用于业务逻辑处理且与数据源映射的相关系统数据类，降低了与数据访问层的交互次数，提高数据操作的安全性</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t>21</a:t>
            </a:fld>
            <a:endParaRPr lang="zh-CN" altLang="en-US"/>
          </a:p>
        </p:txBody>
      </p:sp>
    </p:spTree>
    <p:extLst>
      <p:ext uri="{BB962C8B-B14F-4D97-AF65-F5344CB8AC3E}">
        <p14:creationId xmlns:p14="http://schemas.microsoft.com/office/powerpoint/2010/main" val="24691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数据访问层主要负责数据库的访问，实现对数据表的增删改查，还可以为业务逻辑层返回需求数据。</a:t>
            </a:r>
            <a:endParaRPr lang="en-US" altLang="zh-CN" dirty="0"/>
          </a:p>
          <a:p>
            <a:endParaRPr lang="en-US" altLang="zh-CN" dirty="0"/>
          </a:p>
          <a:p>
            <a:r>
              <a:rPr lang="zh-CN" altLang="en-US" dirty="0"/>
              <a:t>公共服务库中包含一些与系统架构各个层面息息相关的功能服务，如记录日志，安全维护与缓存相关服务，供各个层面组件调用。</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22</a:t>
            </a:fld>
            <a:endParaRPr lang="zh-CN" altLang="en-US"/>
          </a:p>
        </p:txBody>
      </p:sp>
    </p:spTree>
    <p:extLst>
      <p:ext uri="{BB962C8B-B14F-4D97-AF65-F5344CB8AC3E}">
        <p14:creationId xmlns:p14="http://schemas.microsoft.com/office/powerpoint/2010/main" val="3729488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在系统架构之后，将介绍我们的系统分析部分，首先是相对比较简单的两</a:t>
            </a:r>
            <a:r>
              <a:rPr lang="zh-CN" altLang="en-US"/>
              <a:t>个子系统</a:t>
            </a:r>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23</a:t>
            </a:fld>
            <a:endParaRPr lang="zh-CN" altLang="en-US"/>
          </a:p>
        </p:txBody>
      </p:sp>
    </p:spTree>
    <p:extLst>
      <p:ext uri="{BB962C8B-B14F-4D97-AF65-F5344CB8AC3E}">
        <p14:creationId xmlns:p14="http://schemas.microsoft.com/office/powerpoint/2010/main" val="1384841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如右图是我们的登录注册系统，</a:t>
            </a:r>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用户在登录注册系统中进行登录和注册操作，从而正式进入到本系统的使用当中。</a:t>
            </a:r>
          </a:p>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24</a:t>
            </a:fld>
            <a:endParaRPr lang="zh-CN" altLang="en-US"/>
          </a:p>
        </p:txBody>
      </p:sp>
    </p:spTree>
    <p:extLst>
      <p:ext uri="{BB962C8B-B14F-4D97-AF65-F5344CB8AC3E}">
        <p14:creationId xmlns:p14="http://schemas.microsoft.com/office/powerpoint/2010/main" val="163388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以上是本系统中的部分词汇表，包括本系统名称的来源等。</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7</a:t>
            </a:fld>
            <a:endParaRPr lang="zh-CN" altLang="en-US"/>
          </a:p>
        </p:txBody>
      </p:sp>
    </p:spTree>
    <p:extLst>
      <p:ext uri="{BB962C8B-B14F-4D97-AF65-F5344CB8AC3E}">
        <p14:creationId xmlns:p14="http://schemas.microsoft.com/office/powerpoint/2010/main" val="2568424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左图是本系统的用例图，主要包括访客注册和访客登录两个用例。</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25</a:t>
            </a:fld>
            <a:endParaRPr lang="zh-CN" altLang="en-US"/>
          </a:p>
        </p:txBody>
      </p:sp>
    </p:spTree>
    <p:extLst>
      <p:ext uri="{BB962C8B-B14F-4D97-AF65-F5344CB8AC3E}">
        <p14:creationId xmlns:p14="http://schemas.microsoft.com/office/powerpoint/2010/main" val="2339030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是针对登录注册用例的时序图，以登录为例。访客填写完信息、点击登录按钮后，界面会向逻辑层发出验证信息的请求。逻辑层会将信息发送给用户实体。用户实体进行验证后给逻辑层返回验证结果。逻辑层根据验证结果，给界面返回登录结果。如果登录成功，则会打开论坛界面。反之，则提醒登录失败</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26</a:t>
            </a:fld>
            <a:endParaRPr lang="zh-CN" altLang="en-US"/>
          </a:p>
        </p:txBody>
      </p:sp>
    </p:spTree>
    <p:extLst>
      <p:ext uri="{BB962C8B-B14F-4D97-AF65-F5344CB8AC3E}">
        <p14:creationId xmlns:p14="http://schemas.microsoft.com/office/powerpoint/2010/main" val="85859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用户通过应用层提供的网页接口申请修改信息，再由控制类对底层数据库进行修改，最终页面向用户反馈修改状态。</a:t>
            </a: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29</a:t>
            </a:fld>
            <a:endParaRPr lang="zh-CN" altLang="en-US"/>
          </a:p>
        </p:txBody>
      </p:sp>
    </p:spTree>
    <p:extLst>
      <p:ext uri="{BB962C8B-B14F-4D97-AF65-F5344CB8AC3E}">
        <p14:creationId xmlns:p14="http://schemas.microsoft.com/office/powerpoint/2010/main" val="1174180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左图为本系统的用例图，主要包括社团成员申请任职和社团负责人申请卸任，以及社团联进行审核。</a:t>
            </a:r>
          </a:p>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31</a:t>
            </a:fld>
            <a:endParaRPr lang="zh-CN" altLang="en-US"/>
          </a:p>
        </p:txBody>
      </p:sp>
    </p:spTree>
    <p:extLst>
      <p:ext uri="{BB962C8B-B14F-4D97-AF65-F5344CB8AC3E}">
        <p14:creationId xmlns:p14="http://schemas.microsoft.com/office/powerpoint/2010/main" val="4194258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负责人通过展现层提供的界面填写申请信息，然后经由中间业务层，调用数据访问层的控制类实现对底层申请信息数据库的操作。最后页面向负责人展现操作结果。</a:t>
            </a:r>
          </a:p>
          <a:p>
            <a:r>
              <a:rPr lang="zh-CN" altLang="en-US"/>
              <a:t>与上述过程类似，社团联通过界面展现的信息，决定同意或拒绝申请。递交的结果通过中间业务层，调用控制类实现对底层申请信息，社团成员信息等数据库的操作。</a:t>
            </a:r>
          </a:p>
          <a:p>
            <a:endParaRPr lang="zh-CN" altLang="en-US"/>
          </a:p>
        </p:txBody>
      </p:sp>
      <p:sp>
        <p:nvSpPr>
          <p:cNvPr id="4" name="灯片编号占位符 3"/>
          <p:cNvSpPr>
            <a:spLocks noGrp="1"/>
          </p:cNvSpPr>
          <p:nvPr>
            <p:ph type="sldNum" sz="quarter" idx="5"/>
          </p:nvPr>
        </p:nvSpPr>
        <p:spPr/>
        <p:txBody>
          <a:bodyPr/>
          <a:lstStyle/>
          <a:p>
            <a:fld id="{B4D14CA4-A737-4B0D-8ABF-7DEED5BA828F}" type="slidenum">
              <a:rPr lang="zh-CN" altLang="en-US" smtClean="0"/>
              <a:t>32</a:t>
            </a:fld>
            <a:endParaRPr lang="zh-CN" altLang="en-US"/>
          </a:p>
        </p:txBody>
      </p:sp>
    </p:spTree>
    <p:extLst>
      <p:ext uri="{BB962C8B-B14F-4D97-AF65-F5344CB8AC3E}">
        <p14:creationId xmlns:p14="http://schemas.microsoft.com/office/powerpoint/2010/main" val="1962441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核心数据包括用户，社团，社团联，申请信息实体类，根据业务逻辑建立的控制类以及为用户交互设计的边界类。</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33</a:t>
            </a:fld>
            <a:endParaRPr lang="zh-CN" altLang="en-US"/>
          </a:p>
        </p:txBody>
      </p:sp>
    </p:spTree>
    <p:extLst>
      <p:ext uri="{BB962C8B-B14F-4D97-AF65-F5344CB8AC3E}">
        <p14:creationId xmlns:p14="http://schemas.microsoft.com/office/powerpoint/2010/main" val="398330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用户通过应用层提供的网页接口对建立社团进行申请，再由控制类对底层数据库进行修改，社团联通过审核界面以及底层业务逻辑实现对申请的审核，最终申请页面向用户反馈最终的结果。</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35</a:t>
            </a:fld>
            <a:endParaRPr lang="zh-CN" altLang="en-US"/>
          </a:p>
        </p:txBody>
      </p:sp>
    </p:spTree>
    <p:extLst>
      <p:ext uri="{BB962C8B-B14F-4D97-AF65-F5344CB8AC3E}">
        <p14:creationId xmlns:p14="http://schemas.microsoft.com/office/powerpoint/2010/main" val="1302759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根据时序图的逻辑，我们围绕用户、社团负责人以及社团联三个实体类进行类图的设计，包括实现网页的边界类、实现数据对接的控制类和控制底层数据的实体类。</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36</a:t>
            </a:fld>
            <a:endParaRPr lang="zh-CN" altLang="en-US"/>
          </a:p>
        </p:txBody>
      </p:sp>
    </p:spTree>
    <p:extLst>
      <p:ext uri="{BB962C8B-B14F-4D97-AF65-F5344CB8AC3E}">
        <p14:creationId xmlns:p14="http://schemas.microsoft.com/office/powerpoint/2010/main" val="2546601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社团部长可以通过活动板块管理开展活动，在社团联审核活动并刊登宣传后，普通同学与社团成员可以参加活动或作为活动志愿者</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37</a:t>
            </a:fld>
            <a:endParaRPr lang="zh-CN" altLang="en-US"/>
          </a:p>
        </p:txBody>
      </p:sp>
    </p:spTree>
    <p:extLst>
      <p:ext uri="{BB962C8B-B14F-4D97-AF65-F5344CB8AC3E}">
        <p14:creationId xmlns:p14="http://schemas.microsoft.com/office/powerpoint/2010/main" val="1803738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左图为本系统的用例图，其中主要包括参与活动、组织活动与审核活动等用例</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38</a:t>
            </a:fld>
            <a:endParaRPr lang="zh-CN" altLang="en-US"/>
          </a:p>
        </p:txBody>
      </p:sp>
    </p:spTree>
    <p:extLst>
      <p:ext uri="{BB962C8B-B14F-4D97-AF65-F5344CB8AC3E}">
        <p14:creationId xmlns:p14="http://schemas.microsoft.com/office/powerpoint/2010/main" val="2211793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在介绍完基本信息后，将介绍我们系统是如何架构的。</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8</a:t>
            </a:fld>
            <a:endParaRPr lang="zh-CN" altLang="en-US"/>
          </a:p>
        </p:txBody>
      </p:sp>
    </p:spTree>
    <p:extLst>
      <p:ext uri="{BB962C8B-B14F-4D97-AF65-F5344CB8AC3E}">
        <p14:creationId xmlns:p14="http://schemas.microsoft.com/office/powerpoint/2010/main" val="2779194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左图为活动组织系统的类图，其中核心数据类为活动类、申请类、消息类以及活动板块类，围绕实体类根据一系列业务逻辑建立相关的控制类，最后根据交互建立相关边界类</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39</a:t>
            </a:fld>
            <a:endParaRPr lang="zh-CN" altLang="en-US"/>
          </a:p>
        </p:txBody>
      </p:sp>
    </p:spTree>
    <p:extLst>
      <p:ext uri="{BB962C8B-B14F-4D97-AF65-F5344CB8AC3E}">
        <p14:creationId xmlns:p14="http://schemas.microsoft.com/office/powerpoint/2010/main" val="576777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左图为用户参与活动的时序图，在用户主页后选择活动板块跳转到活动浏览界面，在选择某一个活动后可以浏览详细信息选择申请报名，提交完成后经过审核即可参加活动</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40</a:t>
            </a:fld>
            <a:endParaRPr lang="zh-CN" altLang="en-US"/>
          </a:p>
        </p:txBody>
      </p:sp>
    </p:spTree>
    <p:extLst>
      <p:ext uri="{BB962C8B-B14F-4D97-AF65-F5344CB8AC3E}">
        <p14:creationId xmlns:p14="http://schemas.microsoft.com/office/powerpoint/2010/main" val="1140423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左图为社团负责人组织新活动的时序图，其中社团负责人在活动管理界面选择添加新活动，填写提交申请信息后经过社团联审核即可选择开展活动</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41</a:t>
            </a:fld>
            <a:endParaRPr lang="zh-CN" altLang="en-US"/>
          </a:p>
        </p:txBody>
      </p:sp>
    </p:spTree>
    <p:extLst>
      <p:ext uri="{BB962C8B-B14F-4D97-AF65-F5344CB8AC3E}">
        <p14:creationId xmlns:p14="http://schemas.microsoft.com/office/powerpoint/2010/main" val="2243627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在论坛互动用例中，用户通过架构中应用层提供的论坛网页接口发表论坛专栏或在专栏下发表评论，此时由数据访问层访问黑名单数据库，允许无非法记录用户发表内容，驳回有非法记录用户的论坛互动请求</a:t>
            </a:r>
          </a:p>
        </p:txBody>
      </p:sp>
      <p:sp>
        <p:nvSpPr>
          <p:cNvPr id="4" name="灯片编号占位符 3"/>
          <p:cNvSpPr>
            <a:spLocks noGrp="1"/>
          </p:cNvSpPr>
          <p:nvPr>
            <p:ph type="sldNum" sz="quarter" idx="5"/>
          </p:nvPr>
        </p:nvSpPr>
        <p:spPr/>
        <p:txBody>
          <a:bodyPr/>
          <a:lstStyle/>
          <a:p>
            <a:fld id="{4316C746-D41F-4EA9-A9CD-A65BFDE5F694}" type="slidenum">
              <a:rPr lang="zh-CN" altLang="en-US" smtClean="0"/>
              <a:t>43</a:t>
            </a:fld>
            <a:endParaRPr lang="zh-CN" altLang="en-US"/>
          </a:p>
        </p:txBody>
      </p:sp>
    </p:spTree>
    <p:extLst>
      <p:ext uri="{BB962C8B-B14F-4D97-AF65-F5344CB8AC3E}">
        <p14:creationId xmlns:p14="http://schemas.microsoft.com/office/powerpoint/2010/main" val="4215367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而这个非法记录的来源主要是用户对不良内容的举报。在举报时序图中，用户通过应用层网页接口提出举报，由控制类传递给社团联审核。社团联再根据举报内容驳回不合理的举报或删除认定的非法内容</a:t>
            </a:r>
          </a:p>
        </p:txBody>
      </p:sp>
      <p:sp>
        <p:nvSpPr>
          <p:cNvPr id="4" name="灯片编号占位符 3"/>
          <p:cNvSpPr>
            <a:spLocks noGrp="1"/>
          </p:cNvSpPr>
          <p:nvPr>
            <p:ph type="sldNum" sz="quarter" idx="5"/>
          </p:nvPr>
        </p:nvSpPr>
        <p:spPr/>
        <p:txBody>
          <a:bodyPr/>
          <a:lstStyle/>
          <a:p>
            <a:fld id="{4316C746-D41F-4EA9-A9CD-A65BFDE5F694}" type="slidenum">
              <a:rPr lang="zh-CN" altLang="en-US" smtClean="0"/>
              <a:t>44</a:t>
            </a:fld>
            <a:endParaRPr lang="zh-CN" altLang="en-US"/>
          </a:p>
        </p:txBody>
      </p:sp>
    </p:spTree>
    <p:extLst>
      <p:ext uri="{BB962C8B-B14F-4D97-AF65-F5344CB8AC3E}">
        <p14:creationId xmlns:p14="http://schemas.microsoft.com/office/powerpoint/2010/main" val="3742929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删除的同时，社团联将发表非法言论的用户信息通过黑名单平台界面上传，通过</a:t>
            </a:r>
            <a:r>
              <a:rPr lang="en-US" altLang="zh-CN" dirty="0"/>
              <a:t>ID</a:t>
            </a:r>
            <a:r>
              <a:rPr lang="zh-CN" altLang="en-US" dirty="0"/>
              <a:t>认证后由数据访问层添加入前面所提到的黑名单数据库。同时系统将定期删除非法账号的记录，用户不会被永久封禁发言。</a:t>
            </a:r>
          </a:p>
        </p:txBody>
      </p:sp>
      <p:sp>
        <p:nvSpPr>
          <p:cNvPr id="4" name="灯片编号占位符 3"/>
          <p:cNvSpPr>
            <a:spLocks noGrp="1"/>
          </p:cNvSpPr>
          <p:nvPr>
            <p:ph type="sldNum" sz="quarter" idx="5"/>
          </p:nvPr>
        </p:nvSpPr>
        <p:spPr/>
        <p:txBody>
          <a:bodyPr/>
          <a:lstStyle/>
          <a:p>
            <a:fld id="{4316C746-D41F-4EA9-A9CD-A65BFDE5F694}" type="slidenum">
              <a:rPr lang="zh-CN" altLang="en-US" smtClean="0"/>
              <a:t>45</a:t>
            </a:fld>
            <a:endParaRPr lang="zh-CN" altLang="en-US"/>
          </a:p>
        </p:txBody>
      </p:sp>
    </p:spTree>
    <p:extLst>
      <p:ext uri="{BB962C8B-B14F-4D97-AF65-F5344CB8AC3E}">
        <p14:creationId xmlns:p14="http://schemas.microsoft.com/office/powerpoint/2010/main" val="1895895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根据时序图的逻辑，我们围绕访客、用户以及社团联三个实体类进行类图的设计，包括实现论坛网页、黑名单平台的边界类、实现数据对接、访问的控制类以及专栏、评论、举报、黑名单信息的核心数据类型。</a:t>
            </a:r>
          </a:p>
          <a:p>
            <a:endParaRPr lang="zh-CN" altLang="en-US" dirty="0"/>
          </a:p>
        </p:txBody>
      </p:sp>
      <p:sp>
        <p:nvSpPr>
          <p:cNvPr id="4" name="灯片编号占位符 3"/>
          <p:cNvSpPr>
            <a:spLocks noGrp="1"/>
          </p:cNvSpPr>
          <p:nvPr>
            <p:ph type="sldNum" sz="quarter" idx="5"/>
          </p:nvPr>
        </p:nvSpPr>
        <p:spPr/>
        <p:txBody>
          <a:bodyPr/>
          <a:lstStyle/>
          <a:p>
            <a:fld id="{4316C746-D41F-4EA9-A9CD-A65BFDE5F694}" type="slidenum">
              <a:rPr lang="zh-CN" altLang="en-US" smtClean="0"/>
              <a:t>46</a:t>
            </a:fld>
            <a:endParaRPr lang="zh-CN" altLang="en-US"/>
          </a:p>
        </p:txBody>
      </p:sp>
    </p:spTree>
    <p:extLst>
      <p:ext uri="{BB962C8B-B14F-4D97-AF65-F5344CB8AC3E}">
        <p14:creationId xmlns:p14="http://schemas.microsoft.com/office/powerpoint/2010/main" val="294792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在架构设计的初期，我们考虑了系统实现用例的具体行为步骤，根据功能将系统进一步划分为粒度更小的系统，并通过鲁棒图的形式完成对用例的转化。</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9</a:t>
            </a:fld>
            <a:endParaRPr lang="zh-CN" altLang="en-US"/>
          </a:p>
        </p:txBody>
      </p:sp>
    </p:spTree>
    <p:extLst>
      <p:ext uri="{BB962C8B-B14F-4D97-AF65-F5344CB8AC3E}">
        <p14:creationId xmlns:p14="http://schemas.microsoft.com/office/powerpoint/2010/main" val="195571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右图为活动管理系统的鲁棒图设计，通过分析不同对象与子系统用例之间的具体行为流程，以建设鲁棒图的方式分析用例规约是否完善，业务需求分析是否合理。</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10</a:t>
            </a:fld>
            <a:endParaRPr lang="zh-CN" altLang="en-US"/>
          </a:p>
        </p:txBody>
      </p:sp>
    </p:spTree>
    <p:extLst>
      <p:ext uri="{BB962C8B-B14F-4D97-AF65-F5344CB8AC3E}">
        <p14:creationId xmlns:p14="http://schemas.microsoft.com/office/powerpoint/2010/main" val="281563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分为：登陆与注册系统，社团管理系统，活动组织系统，成员变更系统，线上论坛系统与个人信息维护系统</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11</a:t>
            </a:fld>
            <a:endParaRPr lang="zh-CN" altLang="en-US"/>
          </a:p>
        </p:txBody>
      </p:sp>
    </p:spTree>
    <p:extLst>
      <p:ext uri="{BB962C8B-B14F-4D97-AF65-F5344CB8AC3E}">
        <p14:creationId xmlns:p14="http://schemas.microsoft.com/office/powerpoint/2010/main" val="750162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分为：登陆与注册系统，社团管理系统，活动组织系统，成员变更系统，线上论坛系统与个人信息维护系统</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12</a:t>
            </a:fld>
            <a:endParaRPr lang="zh-CN" altLang="en-US"/>
          </a:p>
        </p:txBody>
      </p:sp>
    </p:spTree>
    <p:extLst>
      <p:ext uri="{BB962C8B-B14F-4D97-AF65-F5344CB8AC3E}">
        <p14:creationId xmlns:p14="http://schemas.microsoft.com/office/powerpoint/2010/main" val="304122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分为：登陆与注册系统，社团管理系统，活动组织系统，成员变更系统，线上论坛系统与个人信息维护系统</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13</a:t>
            </a:fld>
            <a:endParaRPr lang="zh-CN" altLang="en-US"/>
          </a:p>
        </p:txBody>
      </p:sp>
    </p:spTree>
    <p:extLst>
      <p:ext uri="{BB962C8B-B14F-4D97-AF65-F5344CB8AC3E}">
        <p14:creationId xmlns:p14="http://schemas.microsoft.com/office/powerpoint/2010/main" val="1262247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分为：登陆与注册系统，社团管理系统，活动组织系统，成员变更系统，线上论坛系统与个人信息维护系统</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14</a:t>
            </a:fld>
            <a:endParaRPr lang="zh-CN" altLang="en-US"/>
          </a:p>
        </p:txBody>
      </p:sp>
    </p:spTree>
    <p:extLst>
      <p:ext uri="{BB962C8B-B14F-4D97-AF65-F5344CB8AC3E}">
        <p14:creationId xmlns:p14="http://schemas.microsoft.com/office/powerpoint/2010/main" val="2034326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9" name="图片 8">
            <a:extLst>
              <a:ext uri="{FF2B5EF4-FFF2-40B4-BE49-F238E27FC236}">
                <a16:creationId xmlns:a16="http://schemas.microsoft.com/office/drawing/2014/main" id="{CD3AFCBE-91DC-4FB8-85C1-B0689961A2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67215020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7" name="图片 6">
            <a:extLst>
              <a:ext uri="{FF2B5EF4-FFF2-40B4-BE49-F238E27FC236}">
                <a16:creationId xmlns:a16="http://schemas.microsoft.com/office/drawing/2014/main" id="{4FBD6CAE-6068-4272-9792-9440915403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8" name="图片 7">
            <a:extLst>
              <a:ext uri="{FF2B5EF4-FFF2-40B4-BE49-F238E27FC236}">
                <a16:creationId xmlns:a16="http://schemas.microsoft.com/office/drawing/2014/main" id="{C8C830A0-DF50-4D7B-B218-A8403BDE50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147032118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7" name="图片 6">
            <a:extLst>
              <a:ext uri="{FF2B5EF4-FFF2-40B4-BE49-F238E27FC236}">
                <a16:creationId xmlns:a16="http://schemas.microsoft.com/office/drawing/2014/main" id="{59AE56CD-189A-423E-87BF-E7EDA9C409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8" name="图片 7">
            <a:extLst>
              <a:ext uri="{FF2B5EF4-FFF2-40B4-BE49-F238E27FC236}">
                <a16:creationId xmlns:a16="http://schemas.microsoft.com/office/drawing/2014/main" id="{271497BA-6534-4946-ABE0-10952ACD9EE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269701806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E49C64A5-E886-402E-8A09-D0F12DD0C8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9A5A857B-5F66-4C03-A9FD-C7B6FF5B10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4251965040"/>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9" name="图片 8">
            <a:extLst>
              <a:ext uri="{FF2B5EF4-FFF2-40B4-BE49-F238E27FC236}">
                <a16:creationId xmlns:a16="http://schemas.microsoft.com/office/drawing/2014/main" id="{77757B4C-551B-421B-B1CF-20D3B5925D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pic>
        <p:nvPicPr>
          <p:cNvPr id="10" name="图片 9">
            <a:extLst>
              <a:ext uri="{FF2B5EF4-FFF2-40B4-BE49-F238E27FC236}">
                <a16:creationId xmlns:a16="http://schemas.microsoft.com/office/drawing/2014/main" id="{22E049FF-3DD9-4791-8174-DF0579E5AF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spTree>
    <p:extLst>
      <p:ext uri="{BB962C8B-B14F-4D97-AF65-F5344CB8AC3E}">
        <p14:creationId xmlns:p14="http://schemas.microsoft.com/office/powerpoint/2010/main" val="3119924058"/>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9" name="图片 8">
            <a:extLst>
              <a:ext uri="{FF2B5EF4-FFF2-40B4-BE49-F238E27FC236}">
                <a16:creationId xmlns:a16="http://schemas.microsoft.com/office/drawing/2014/main" id="{45B8E4C0-31FE-4A46-815F-8928E35D2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10" name="图片 9">
            <a:extLst>
              <a:ext uri="{FF2B5EF4-FFF2-40B4-BE49-F238E27FC236}">
                <a16:creationId xmlns:a16="http://schemas.microsoft.com/office/drawing/2014/main" id="{07EC0E24-6EE7-49CB-9CAD-A4E873466C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138708760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11" name="图片 10">
            <a:extLst>
              <a:ext uri="{FF2B5EF4-FFF2-40B4-BE49-F238E27FC236}">
                <a16:creationId xmlns:a16="http://schemas.microsoft.com/office/drawing/2014/main" id="{E5558C8F-20A8-4B33-92D8-CD3EA1FACC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12" name="图片 11">
            <a:extLst>
              <a:ext uri="{FF2B5EF4-FFF2-40B4-BE49-F238E27FC236}">
                <a16:creationId xmlns:a16="http://schemas.microsoft.com/office/drawing/2014/main" id="{2FEEA553-F0A4-466B-98BD-4F0EF0EE32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183793282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8BDADC62-D945-4D3D-ACAB-38C682DAFF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21D21184-F42B-42A2-A3F3-BBDFAB9EA2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407563638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825954B9-4092-4A97-8C03-6A09BA1B56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2F4E6862-DD28-4AC0-8F3A-B0CA33BDDF6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354552580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A04848E8-4737-4AB9-ACFB-492D716F22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1AF9162B-1A71-446E-B7B7-207EE9C37A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277353800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3DAF01-3D10-41BF-AF3A-D94DF1155DFB}" type="datetimeFigureOut">
              <a:rPr lang="zh-CN" altLang="en-US" smtClean="0"/>
              <a:t>2021/5/21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F4777836-B268-4D93-8427-8E84EFCA8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4AFDB85D-5D93-4998-97B6-972A01DB8A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119591546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DAF01-3D10-41BF-AF3A-D94DF1155DFB}" type="datetimeFigureOut">
              <a:rPr lang="zh-CN" altLang="en-US" smtClean="0"/>
              <a:t>2021/5/21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9D1EED-9D46-4EA7-80AB-C51718A41F90}" type="slidenum">
              <a:rPr lang="zh-CN" altLang="en-US" smtClean="0"/>
              <a:t>‹#›</a:t>
            </a:fld>
            <a:endParaRPr lang="zh-CN" altLang="en-US"/>
          </a:p>
        </p:txBody>
      </p:sp>
    </p:spTree>
    <p:extLst>
      <p:ext uri="{BB962C8B-B14F-4D97-AF65-F5344CB8AC3E}">
        <p14:creationId xmlns:p14="http://schemas.microsoft.com/office/powerpoint/2010/main" val="1678654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7.gif"/><Relationship Id="rId5" Type="http://schemas.openxmlformats.org/officeDocument/2006/relationships/image" Target="../media/image46.png"/><Relationship Id="rId4" Type="http://schemas.openxmlformats.org/officeDocument/2006/relationships/image" Target="../media/image45.sv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gif"/></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6.gif"/><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1.svg"/></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5.jpg"/><Relationship Id="rId5" Type="http://schemas.openxmlformats.org/officeDocument/2006/relationships/image" Target="../media/image45.sv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72.jpg"/><Relationship Id="rId4" Type="http://schemas.openxmlformats.org/officeDocument/2006/relationships/image" Target="../media/image71.sv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1.svg"/></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72.jpg"/><Relationship Id="rId7" Type="http://schemas.openxmlformats.org/officeDocument/2006/relationships/image" Target="../media/image65.jpg"/><Relationship Id="rId2" Type="http://schemas.openxmlformats.org/officeDocument/2006/relationships/image" Target="../media/image77.jpg"/><Relationship Id="rId1" Type="http://schemas.openxmlformats.org/officeDocument/2006/relationships/slideLayout" Target="../slideLayouts/slideLayout7.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3.png"/><Relationship Id="rId4" Type="http://schemas.openxmlformats.org/officeDocument/2006/relationships/image" Target="../media/image78.jpg"/><Relationship Id="rId9" Type="http://schemas.openxmlformats.org/officeDocument/2006/relationships/image" Target="../media/image82.png"/></Relationships>
</file>

<file path=ppt/slides/_rels/slide49.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72.jpg"/><Relationship Id="rId7" Type="http://schemas.openxmlformats.org/officeDocument/2006/relationships/image" Target="../media/image65.jpg"/><Relationship Id="rId2" Type="http://schemas.openxmlformats.org/officeDocument/2006/relationships/image" Target="../media/image77.jpg"/><Relationship Id="rId1" Type="http://schemas.openxmlformats.org/officeDocument/2006/relationships/slideLayout" Target="../slideLayouts/slideLayout7.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3.png"/><Relationship Id="rId4" Type="http://schemas.openxmlformats.org/officeDocument/2006/relationships/image" Target="../media/image78.jpg"/><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6691746" y="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8601014" y="342899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10800000">
            <a:off x="10510281" y="3429000"/>
            <a:ext cx="1681719" cy="1645920"/>
          </a:xfrm>
          <a:custGeom>
            <a:avLst/>
            <a:gdLst>
              <a:gd name="connsiteX0" fmla="*/ 1681719 w 1681719"/>
              <a:gd name="connsiteY0" fmla="*/ 1645920 h 1645920"/>
              <a:gd name="connsiteX1" fmla="*/ 0 w 1681719"/>
              <a:gd name="connsiteY1" fmla="*/ 1645920 h 1645920"/>
              <a:gd name="connsiteX2" fmla="*/ 0 w 1681719"/>
              <a:gd name="connsiteY2" fmla="*/ 1253596 h 1645920"/>
              <a:gd name="connsiteX3" fmla="*/ 727086 w 1681719"/>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19" h="1645920">
                <a:moveTo>
                  <a:pt x="1681719" y="1645920"/>
                </a:moveTo>
                <a:lnTo>
                  <a:pt x="0" y="1645920"/>
                </a:lnTo>
                <a:lnTo>
                  <a:pt x="0" y="1253596"/>
                </a:lnTo>
                <a:lnTo>
                  <a:pt x="727086"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10510280" y="1783080"/>
            <a:ext cx="1681720" cy="1645920"/>
          </a:xfrm>
          <a:custGeom>
            <a:avLst/>
            <a:gdLst>
              <a:gd name="connsiteX0" fmla="*/ 954634 w 1681720"/>
              <a:gd name="connsiteY0" fmla="*/ 0 h 1645920"/>
              <a:gd name="connsiteX1" fmla="*/ 1681720 w 1681720"/>
              <a:gd name="connsiteY1" fmla="*/ 1253598 h 1645920"/>
              <a:gd name="connsiteX2" fmla="*/ 1681720 w 1681720"/>
              <a:gd name="connsiteY2" fmla="*/ 1645920 h 1645920"/>
              <a:gd name="connsiteX3" fmla="*/ 0 w 1681720"/>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681720" h="1645920">
                <a:moveTo>
                  <a:pt x="954634" y="0"/>
                </a:moveTo>
                <a:lnTo>
                  <a:pt x="1681720" y="1253598"/>
                </a:lnTo>
                <a:lnTo>
                  <a:pt x="1681720" y="1645920"/>
                </a:lnTo>
                <a:lnTo>
                  <a:pt x="0" y="164592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8600991" y="5078022"/>
            <a:ext cx="1909281" cy="1645933"/>
          </a:xfrm>
          <a:prstGeom prst="triangle">
            <a:avLst/>
          </a:prstGeom>
          <a:solidFill>
            <a:srgbClr val="A5CFE5">
              <a:alpha val="52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10800000">
            <a:off x="10510279" y="137158"/>
            <a:ext cx="1681721" cy="1645920"/>
          </a:xfrm>
          <a:custGeom>
            <a:avLst/>
            <a:gdLst>
              <a:gd name="connsiteX0" fmla="*/ 1681721 w 1681721"/>
              <a:gd name="connsiteY0" fmla="*/ 1645920 h 1645920"/>
              <a:gd name="connsiteX1" fmla="*/ 0 w 1681721"/>
              <a:gd name="connsiteY1" fmla="*/ 1645920 h 1645920"/>
              <a:gd name="connsiteX2" fmla="*/ 0 w 1681721"/>
              <a:gd name="connsiteY2" fmla="*/ 1253600 h 1645920"/>
              <a:gd name="connsiteX3" fmla="*/ 727088 w 1681721"/>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21" h="1645920">
                <a:moveTo>
                  <a:pt x="1681721" y="1645920"/>
                </a:moveTo>
                <a:lnTo>
                  <a:pt x="0" y="1645920"/>
                </a:lnTo>
                <a:lnTo>
                  <a:pt x="0" y="1253600"/>
                </a:lnTo>
                <a:lnTo>
                  <a:pt x="727088"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9555645"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7646375" y="507491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6691725" y="5074928"/>
            <a:ext cx="1909257" cy="1645912"/>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9555641" y="507492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9555641" y="1783080"/>
            <a:ext cx="1909267" cy="1645920"/>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7646348"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flipH="1">
            <a:off x="7285065" y="765802"/>
            <a:ext cx="954634" cy="1645920"/>
          </a:xfrm>
          <a:prstGeom prst="line">
            <a:avLst/>
          </a:prstGeom>
          <a:ln w="3175">
            <a:solidFill>
              <a:srgbClr val="A5CFE5"/>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476092" y="2600819"/>
            <a:ext cx="304858" cy="525617"/>
          </a:xfrm>
          <a:prstGeom prst="line">
            <a:avLst/>
          </a:prstGeom>
          <a:ln w="3175">
            <a:solidFill>
              <a:srgbClr val="A5CFE5"/>
            </a:solidFill>
          </a:ln>
        </p:spPr>
        <p:style>
          <a:lnRef idx="1">
            <a:schemeClr val="accent1"/>
          </a:lnRef>
          <a:fillRef idx="0">
            <a:schemeClr val="accent1"/>
          </a:fillRef>
          <a:effectRef idx="0">
            <a:schemeClr val="accent1"/>
          </a:effectRef>
          <a:fontRef idx="minor">
            <a:schemeClr val="tx1"/>
          </a:fontRef>
        </p:style>
      </p:cxnSp>
      <p:sp>
        <p:nvSpPr>
          <p:cNvPr id="37" name="等腰三角形 36"/>
          <p:cNvSpPr/>
          <p:nvPr/>
        </p:nvSpPr>
        <p:spPr>
          <a:xfrm rot="17411441">
            <a:off x="7076861" y="2785477"/>
            <a:ext cx="157387" cy="39713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rot="13615302">
            <a:off x="6826212" y="2560435"/>
            <a:ext cx="105790" cy="511888"/>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33"/>
          <p:cNvSpPr>
            <a:spLocks noChangeArrowheads="1"/>
          </p:cNvSpPr>
          <p:nvPr/>
        </p:nvSpPr>
        <p:spPr bwMode="auto">
          <a:xfrm>
            <a:off x="3142264" y="4832832"/>
            <a:ext cx="4092194" cy="142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Tx/>
              <a:buNone/>
            </a:pP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组员：</a:t>
            </a: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1851055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汪明杰    指导教师：刘岩</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00000"/>
              </a:lnSpc>
              <a:spcBef>
                <a:spcPct val="20000"/>
              </a:spcBef>
              <a:buFontTx/>
              <a:buNone/>
            </a:pP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          1851049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陈中悦</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00000"/>
              </a:lnSpc>
              <a:spcBef>
                <a:spcPct val="20000"/>
              </a:spcBef>
              <a:buFontTx/>
              <a:buNone/>
            </a:pP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          1851231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王立友</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00000"/>
              </a:lnSpc>
              <a:spcBef>
                <a:spcPct val="20000"/>
              </a:spcBef>
              <a:buNone/>
            </a:pP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          1951724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陈垲昕</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00000"/>
              </a:lnSpc>
              <a:spcBef>
                <a:spcPct val="20000"/>
              </a:spcBef>
              <a:buFontTx/>
              <a:buNone/>
            </a:pP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          1954098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香宁雨</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58" name="图片 57"/>
          <p:cNvPicPr>
            <a:picLocks noChangeAspect="1"/>
          </p:cNvPicPr>
          <p:nvPr/>
        </p:nvPicPr>
        <p:blipFill>
          <a:blip r:embed="rId3"/>
          <a:srcRect t="24590"/>
          <a:stretch>
            <a:fillRect/>
          </a:stretch>
        </p:blipFill>
        <p:spPr>
          <a:xfrm>
            <a:off x="966539" y="1"/>
            <a:ext cx="3127519" cy="2032061"/>
          </a:xfrm>
          <a:custGeom>
            <a:avLst/>
            <a:gdLst>
              <a:gd name="connsiteX0" fmla="*/ 0 w 3127519"/>
              <a:gd name="connsiteY0" fmla="*/ 0 h 2032061"/>
              <a:gd name="connsiteX1" fmla="*/ 3127519 w 3127519"/>
              <a:gd name="connsiteY1" fmla="*/ 0 h 2032061"/>
              <a:gd name="connsiteX2" fmla="*/ 3127519 w 3127519"/>
              <a:gd name="connsiteY2" fmla="*/ 2032061 h 2032061"/>
              <a:gd name="connsiteX3" fmla="*/ 0 w 3127519"/>
              <a:gd name="connsiteY3" fmla="*/ 2032061 h 2032061"/>
            </a:gdLst>
            <a:ahLst/>
            <a:cxnLst>
              <a:cxn ang="0">
                <a:pos x="connsiteX0" y="connsiteY0"/>
              </a:cxn>
              <a:cxn ang="0">
                <a:pos x="connsiteX1" y="connsiteY1"/>
              </a:cxn>
              <a:cxn ang="0">
                <a:pos x="connsiteX2" y="connsiteY2"/>
              </a:cxn>
              <a:cxn ang="0">
                <a:pos x="connsiteX3" y="connsiteY3"/>
              </a:cxn>
            </a:cxnLst>
            <a:rect l="l" t="t" r="r" b="b"/>
            <a:pathLst>
              <a:path w="3127519" h="2032061">
                <a:moveTo>
                  <a:pt x="0" y="0"/>
                </a:moveTo>
                <a:lnTo>
                  <a:pt x="3127519" y="0"/>
                </a:lnTo>
                <a:lnTo>
                  <a:pt x="3127519" y="2032061"/>
                </a:lnTo>
                <a:lnTo>
                  <a:pt x="0" y="2032061"/>
                </a:lnTo>
                <a:close/>
              </a:path>
            </a:pathLst>
          </a:custGeom>
        </p:spPr>
      </p:pic>
      <p:pic>
        <p:nvPicPr>
          <p:cNvPr id="56" name="图片 55"/>
          <p:cNvPicPr>
            <a:picLocks noChangeAspect="1"/>
          </p:cNvPicPr>
          <p:nvPr/>
        </p:nvPicPr>
        <p:blipFill>
          <a:blip r:embed="rId4"/>
          <a:srcRect b="18265"/>
          <a:stretch>
            <a:fillRect/>
          </a:stretch>
        </p:blipFill>
        <p:spPr>
          <a:xfrm>
            <a:off x="16550" y="4281805"/>
            <a:ext cx="2975106" cy="2576195"/>
          </a:xfrm>
          <a:custGeom>
            <a:avLst/>
            <a:gdLst>
              <a:gd name="connsiteX0" fmla="*/ 0 w 2975106"/>
              <a:gd name="connsiteY0" fmla="*/ 0 h 2576195"/>
              <a:gd name="connsiteX1" fmla="*/ 2975106 w 2975106"/>
              <a:gd name="connsiteY1" fmla="*/ 0 h 2576195"/>
              <a:gd name="connsiteX2" fmla="*/ 2975106 w 2975106"/>
              <a:gd name="connsiteY2" fmla="*/ 2576195 h 2576195"/>
              <a:gd name="connsiteX3" fmla="*/ 0 w 2975106"/>
              <a:gd name="connsiteY3" fmla="*/ 2576195 h 2576195"/>
            </a:gdLst>
            <a:ahLst/>
            <a:cxnLst>
              <a:cxn ang="0">
                <a:pos x="connsiteX0" y="connsiteY0"/>
              </a:cxn>
              <a:cxn ang="0">
                <a:pos x="connsiteX1" y="connsiteY1"/>
              </a:cxn>
              <a:cxn ang="0">
                <a:pos x="connsiteX2" y="connsiteY2"/>
              </a:cxn>
              <a:cxn ang="0">
                <a:pos x="connsiteX3" y="connsiteY3"/>
              </a:cxn>
            </a:cxnLst>
            <a:rect l="l" t="t" r="r" b="b"/>
            <a:pathLst>
              <a:path w="2975106" h="2576195">
                <a:moveTo>
                  <a:pt x="0" y="0"/>
                </a:moveTo>
                <a:lnTo>
                  <a:pt x="2975106" y="0"/>
                </a:lnTo>
                <a:lnTo>
                  <a:pt x="2975106" y="2576195"/>
                </a:lnTo>
                <a:lnTo>
                  <a:pt x="0" y="2576195"/>
                </a:lnTo>
                <a:close/>
              </a:path>
            </a:pathLst>
          </a:custGeom>
        </p:spPr>
      </p:pic>
      <p:pic>
        <p:nvPicPr>
          <p:cNvPr id="27" name="图片 26">
            <a:extLst>
              <a:ext uri="{FF2B5EF4-FFF2-40B4-BE49-F238E27FC236}">
                <a16:creationId xmlns:a16="http://schemas.microsoft.com/office/drawing/2014/main" id="{0A9C49B9-273D-4A10-AC6A-95D7B596F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111" y="1193545"/>
            <a:ext cx="3439448" cy="1810875"/>
          </a:xfrm>
          <a:prstGeom prst="rect">
            <a:avLst/>
          </a:prstGeom>
        </p:spPr>
      </p:pic>
      <p:sp>
        <p:nvSpPr>
          <p:cNvPr id="20" name="文本框 19"/>
          <p:cNvSpPr txBox="1"/>
          <p:nvPr/>
        </p:nvSpPr>
        <p:spPr>
          <a:xfrm>
            <a:off x="778112" y="3365153"/>
            <a:ext cx="8820498" cy="1015663"/>
          </a:xfrm>
          <a:prstGeom prst="rect">
            <a:avLst/>
          </a:prstGeom>
          <a:noFill/>
        </p:spPr>
        <p:txBody>
          <a:bodyPr wrap="square" rtlCol="0">
            <a:spAutoFit/>
          </a:bodyPr>
          <a:lstStyle/>
          <a:p>
            <a:r>
              <a:rPr lang="en-US" altLang="zh-CN" sz="6000" b="1" dirty="0">
                <a:latin typeface="凌慧体-简" panose="03050602040302020204" pitchFamily="66" charset="-122"/>
                <a:ea typeface="凌慧体-简" panose="03050602040302020204" pitchFamily="66" charset="-122"/>
                <a:cs typeface="凌慧体-简" panose="03050602040302020204" pitchFamily="66" charset="-122"/>
              </a:rPr>
              <a:t>Meet what you will meet</a:t>
            </a:r>
            <a:endParaRPr lang="zh-CN" altLang="en-US" sz="6000" b="1" dirty="0">
              <a:latin typeface="凌慧体-简" panose="03050602040302020204" pitchFamily="66" charset="-122"/>
              <a:ea typeface="凌慧体-简" panose="03050602040302020204" pitchFamily="66" charset="-122"/>
              <a:cs typeface="凌慧体-简" panose="03050602040302020204" pitchFamily="66" charset="-122"/>
            </a:endParaRPr>
          </a:p>
        </p:txBody>
      </p:sp>
      <p:sp>
        <p:nvSpPr>
          <p:cNvPr id="8" name="矩形 7">
            <a:extLst>
              <a:ext uri="{FF2B5EF4-FFF2-40B4-BE49-F238E27FC236}">
                <a16:creationId xmlns:a16="http://schemas.microsoft.com/office/drawing/2014/main" id="{74F3BD4D-6040-4361-BB20-28084E3B8896}"/>
              </a:ext>
            </a:extLst>
          </p:cNvPr>
          <p:cNvSpPr/>
          <p:nvPr/>
        </p:nvSpPr>
        <p:spPr>
          <a:xfrm>
            <a:off x="5407628" y="1902617"/>
            <a:ext cx="1877437" cy="1107996"/>
          </a:xfrm>
          <a:prstGeom prst="rect">
            <a:avLst/>
          </a:prstGeom>
        </p:spPr>
        <p:txBody>
          <a:bodyPr wrap="none">
            <a:spAutoFit/>
          </a:bodyPr>
          <a:lstStyle/>
          <a:p>
            <a:r>
              <a:rPr lang="zh-CN" altLang="en-US" sz="6600" dirty="0">
                <a:latin typeface="幼圆" panose="02010509060101010101" pitchFamily="49" charset="-122"/>
                <a:ea typeface="幼圆" panose="02010509060101010101" pitchFamily="49" charset="-122"/>
              </a:rPr>
              <a:t>济遇</a:t>
            </a:r>
            <a:endParaRPr lang="en-US" altLang="zh-CN" sz="66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95058040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pic>
        <p:nvPicPr>
          <p:cNvPr id="9" name="图片 8">
            <a:extLst>
              <a:ext uri="{FF2B5EF4-FFF2-40B4-BE49-F238E27FC236}">
                <a16:creationId xmlns:a16="http://schemas.microsoft.com/office/drawing/2014/main" id="{676E82EC-491C-4AF7-B185-EEBF6A0C5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284" y="925510"/>
            <a:ext cx="7960738" cy="5006980"/>
          </a:xfrm>
          <a:prstGeom prst="rect">
            <a:avLst/>
          </a:prstGeom>
        </p:spPr>
      </p:pic>
      <p:sp>
        <p:nvSpPr>
          <p:cNvPr id="12" name="文本框 11">
            <a:extLst>
              <a:ext uri="{FF2B5EF4-FFF2-40B4-BE49-F238E27FC236}">
                <a16:creationId xmlns:a16="http://schemas.microsoft.com/office/drawing/2014/main" id="{4019C099-FCF7-487E-9378-DA290F0584A1}"/>
              </a:ext>
            </a:extLst>
          </p:cNvPr>
          <p:cNvSpPr txBox="1"/>
          <p:nvPr/>
        </p:nvSpPr>
        <p:spPr>
          <a:xfrm>
            <a:off x="550100" y="1708645"/>
            <a:ext cx="3648723"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鲁棒图</a:t>
            </a:r>
          </a:p>
        </p:txBody>
      </p:sp>
      <p:sp>
        <p:nvSpPr>
          <p:cNvPr id="13" name="矩形 12">
            <a:extLst>
              <a:ext uri="{FF2B5EF4-FFF2-40B4-BE49-F238E27FC236}">
                <a16:creationId xmlns:a16="http://schemas.microsoft.com/office/drawing/2014/main" id="{CA515CE2-7DCC-4C8B-AA6D-84A2EB902DBC}"/>
              </a:ext>
            </a:extLst>
          </p:cNvPr>
          <p:cNvSpPr/>
          <p:nvPr/>
        </p:nvSpPr>
        <p:spPr>
          <a:xfrm>
            <a:off x="486860" y="2617591"/>
            <a:ext cx="3437059" cy="1477328"/>
          </a:xfrm>
          <a:prstGeom prst="rect">
            <a:avLst/>
          </a:prstGeom>
          <a:noFill/>
        </p:spPr>
        <p:txBody>
          <a:bodyPr wrap="square" lIns="0" tIns="0" rIns="0" bIns="0" rtlCol="0" anchor="t" anchorCtr="0">
            <a:spAutoFit/>
          </a:bodyPr>
          <a:lstStyle/>
          <a:p>
            <a:r>
              <a:rPr lang="zh-CN" altLang="en-US" sz="2400" dirty="0"/>
              <a:t>通过分析不同对象与子系统用例之间的具体行为流程，以建设鲁棒图的方法分析用例规约是否完善</a:t>
            </a:r>
          </a:p>
        </p:txBody>
      </p:sp>
      <p:sp>
        <p:nvSpPr>
          <p:cNvPr id="14" name="矩形 13">
            <a:extLst>
              <a:ext uri="{FF2B5EF4-FFF2-40B4-BE49-F238E27FC236}">
                <a16:creationId xmlns:a16="http://schemas.microsoft.com/office/drawing/2014/main" id="{63E605A2-67A1-4622-936C-068EA2C06C76}"/>
              </a:ext>
            </a:extLst>
          </p:cNvPr>
          <p:cNvSpPr/>
          <p:nvPr/>
        </p:nvSpPr>
        <p:spPr>
          <a:xfrm>
            <a:off x="0" y="6074552"/>
            <a:ext cx="8708002" cy="5738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a:extLst>
              <a:ext uri="{FF2B5EF4-FFF2-40B4-BE49-F238E27FC236}">
                <a16:creationId xmlns:a16="http://schemas.microsoft.com/office/drawing/2014/main" id="{B3C41CA3-3A23-4CE7-ACD5-7773FE1E9386}"/>
              </a:ext>
            </a:extLst>
          </p:cNvPr>
          <p:cNvSpPr/>
          <p:nvPr/>
        </p:nvSpPr>
        <p:spPr>
          <a:xfrm>
            <a:off x="356319" y="6161432"/>
            <a:ext cx="6096000" cy="400110"/>
          </a:xfrm>
          <a:prstGeom prst="rect">
            <a:avLst/>
          </a:prstGeom>
        </p:spPr>
        <p:txBody>
          <a:bodyPr>
            <a:spAutoFit/>
          </a:bodyPr>
          <a:lstStyle/>
          <a:p>
            <a:r>
              <a:rPr lang="zh-CN" altLang="en-US" sz="2000" dirty="0"/>
              <a:t>至此，我们完成了系统初步设计</a:t>
            </a:r>
          </a:p>
        </p:txBody>
      </p:sp>
      <p:cxnSp>
        <p:nvCxnSpPr>
          <p:cNvPr id="15" name="直接连接符 14">
            <a:extLst>
              <a:ext uri="{FF2B5EF4-FFF2-40B4-BE49-F238E27FC236}">
                <a16:creationId xmlns:a16="http://schemas.microsoft.com/office/drawing/2014/main" id="{B61208B7-5656-4D02-9291-3BB59247C0D8}"/>
              </a:ext>
            </a:extLst>
          </p:cNvPr>
          <p:cNvCxnSpPr/>
          <p:nvPr/>
        </p:nvCxnSpPr>
        <p:spPr>
          <a:xfrm>
            <a:off x="4079680" y="1831012"/>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1075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7028421E-4547-43F4-9554-444ACB042946}"/>
              </a:ext>
            </a:extLst>
          </p:cNvPr>
          <p:cNvSpPr/>
          <p:nvPr/>
        </p:nvSpPr>
        <p:spPr>
          <a:xfrm>
            <a:off x="0" y="1057567"/>
            <a:ext cx="12624869" cy="5738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29" name="矩形 28">
            <a:extLst>
              <a:ext uri="{FF2B5EF4-FFF2-40B4-BE49-F238E27FC236}">
                <a16:creationId xmlns:a16="http://schemas.microsoft.com/office/drawing/2014/main" id="{A79BCEE7-6A36-40AD-A55B-80526F5BEB16}"/>
              </a:ext>
            </a:extLst>
          </p:cNvPr>
          <p:cNvSpPr/>
          <p:nvPr/>
        </p:nvSpPr>
        <p:spPr>
          <a:xfrm>
            <a:off x="3878581" y="1186018"/>
            <a:ext cx="7023649" cy="369332"/>
          </a:xfrm>
          <a:prstGeom prst="rect">
            <a:avLst/>
          </a:prstGeom>
          <a:noFill/>
        </p:spPr>
        <p:txBody>
          <a:bodyPr wrap="square" lIns="0" tIns="0" rIns="0" bIns="0" rtlCol="0" anchor="t" anchorCtr="0">
            <a:spAutoFit/>
          </a:bodyPr>
          <a:lstStyle/>
          <a:p>
            <a:r>
              <a:rPr lang="zh-CN" altLang="en-US" sz="2400" dirty="0"/>
              <a:t>通过对功能分类，我们将系统分为</a:t>
            </a:r>
          </a:p>
        </p:txBody>
      </p:sp>
      <p:pic>
        <p:nvPicPr>
          <p:cNvPr id="14" name="图片 13">
            <a:extLst>
              <a:ext uri="{FF2B5EF4-FFF2-40B4-BE49-F238E27FC236}">
                <a16:creationId xmlns:a16="http://schemas.microsoft.com/office/drawing/2014/main" id="{976DC681-5CFC-4945-88B2-127F1C206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4866" y="1904183"/>
            <a:ext cx="1013723" cy="1491343"/>
          </a:xfrm>
          <a:prstGeom prst="rect">
            <a:avLst/>
          </a:prstGeom>
        </p:spPr>
      </p:pic>
      <p:pic>
        <p:nvPicPr>
          <p:cNvPr id="30" name="图片 29">
            <a:extLst>
              <a:ext uri="{FF2B5EF4-FFF2-40B4-BE49-F238E27FC236}">
                <a16:creationId xmlns:a16="http://schemas.microsoft.com/office/drawing/2014/main" id="{C3EDA353-D459-4376-8F82-E41C541959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1407" y="2109933"/>
            <a:ext cx="1288357" cy="1745388"/>
          </a:xfrm>
          <a:prstGeom prst="rect">
            <a:avLst/>
          </a:prstGeom>
        </p:spPr>
      </p:pic>
      <p:pic>
        <p:nvPicPr>
          <p:cNvPr id="32" name="图片 31">
            <a:extLst>
              <a:ext uri="{FF2B5EF4-FFF2-40B4-BE49-F238E27FC236}">
                <a16:creationId xmlns:a16="http://schemas.microsoft.com/office/drawing/2014/main" id="{FB14BB14-9B80-40D9-B6DD-BCB24BD93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199" y="3503706"/>
            <a:ext cx="1335749" cy="1933209"/>
          </a:xfrm>
          <a:prstGeom prst="rect">
            <a:avLst/>
          </a:prstGeom>
        </p:spPr>
      </p:pic>
      <p:pic>
        <p:nvPicPr>
          <p:cNvPr id="34" name="图片 33">
            <a:extLst>
              <a:ext uri="{FF2B5EF4-FFF2-40B4-BE49-F238E27FC236}">
                <a16:creationId xmlns:a16="http://schemas.microsoft.com/office/drawing/2014/main" id="{1DE7ED88-FF78-4965-BB27-A57434D643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7164" y="3658466"/>
            <a:ext cx="1725318" cy="2786113"/>
          </a:xfrm>
          <a:prstGeom prst="rect">
            <a:avLst/>
          </a:prstGeom>
        </p:spPr>
      </p:pic>
      <p:pic>
        <p:nvPicPr>
          <p:cNvPr id="36" name="图片 35">
            <a:extLst>
              <a:ext uri="{FF2B5EF4-FFF2-40B4-BE49-F238E27FC236}">
                <a16:creationId xmlns:a16="http://schemas.microsoft.com/office/drawing/2014/main" id="{2E068EA4-0DB2-467F-84DD-33927B505A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8698" y="3721317"/>
            <a:ext cx="1271736" cy="1869195"/>
          </a:xfrm>
          <a:prstGeom prst="rect">
            <a:avLst/>
          </a:prstGeom>
        </p:spPr>
      </p:pic>
      <p:pic>
        <p:nvPicPr>
          <p:cNvPr id="38" name="图片 37">
            <a:extLst>
              <a:ext uri="{FF2B5EF4-FFF2-40B4-BE49-F238E27FC236}">
                <a16:creationId xmlns:a16="http://schemas.microsoft.com/office/drawing/2014/main" id="{ED19A88D-70AA-4866-884F-5D14A4AEED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3691" y="2053363"/>
            <a:ext cx="1236376" cy="1858527"/>
          </a:xfrm>
          <a:prstGeom prst="rect">
            <a:avLst/>
          </a:prstGeom>
        </p:spPr>
      </p:pic>
    </p:spTree>
    <p:extLst>
      <p:ext uri="{BB962C8B-B14F-4D97-AF65-F5344CB8AC3E}">
        <p14:creationId xmlns:p14="http://schemas.microsoft.com/office/powerpoint/2010/main" val="271590233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7028421E-4547-43F4-9554-444ACB042946}"/>
              </a:ext>
            </a:extLst>
          </p:cNvPr>
          <p:cNvSpPr/>
          <p:nvPr/>
        </p:nvSpPr>
        <p:spPr>
          <a:xfrm>
            <a:off x="0" y="1057567"/>
            <a:ext cx="12624869" cy="5738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29" name="矩形 28">
            <a:extLst>
              <a:ext uri="{FF2B5EF4-FFF2-40B4-BE49-F238E27FC236}">
                <a16:creationId xmlns:a16="http://schemas.microsoft.com/office/drawing/2014/main" id="{A79BCEE7-6A36-40AD-A55B-80526F5BEB16}"/>
              </a:ext>
            </a:extLst>
          </p:cNvPr>
          <p:cNvSpPr/>
          <p:nvPr/>
        </p:nvSpPr>
        <p:spPr>
          <a:xfrm>
            <a:off x="3878581" y="1186018"/>
            <a:ext cx="7023649" cy="369332"/>
          </a:xfrm>
          <a:prstGeom prst="rect">
            <a:avLst/>
          </a:prstGeom>
          <a:noFill/>
        </p:spPr>
        <p:txBody>
          <a:bodyPr wrap="square" lIns="0" tIns="0" rIns="0" bIns="0" rtlCol="0" anchor="t" anchorCtr="0">
            <a:spAutoFit/>
          </a:bodyPr>
          <a:lstStyle/>
          <a:p>
            <a:r>
              <a:rPr lang="zh-CN" altLang="en-US" sz="2400" dirty="0"/>
              <a:t>通过对功能分类，我们将系统分为</a:t>
            </a:r>
          </a:p>
        </p:txBody>
      </p:sp>
      <p:pic>
        <p:nvPicPr>
          <p:cNvPr id="14" name="图片 13">
            <a:extLst>
              <a:ext uri="{FF2B5EF4-FFF2-40B4-BE49-F238E27FC236}">
                <a16:creationId xmlns:a16="http://schemas.microsoft.com/office/drawing/2014/main" id="{976DC681-5CFC-4945-88B2-127F1C206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1281" y="2414796"/>
            <a:ext cx="1236376" cy="1818900"/>
          </a:xfrm>
          <a:prstGeom prst="rect">
            <a:avLst/>
          </a:prstGeom>
        </p:spPr>
      </p:pic>
      <p:pic>
        <p:nvPicPr>
          <p:cNvPr id="30" name="图片 29">
            <a:extLst>
              <a:ext uri="{FF2B5EF4-FFF2-40B4-BE49-F238E27FC236}">
                <a16:creationId xmlns:a16="http://schemas.microsoft.com/office/drawing/2014/main" id="{C3EDA353-D459-4376-8F82-E41C541959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705" y="2219068"/>
            <a:ext cx="1056589" cy="1431404"/>
          </a:xfrm>
          <a:prstGeom prst="rect">
            <a:avLst/>
          </a:prstGeom>
        </p:spPr>
      </p:pic>
      <p:pic>
        <p:nvPicPr>
          <p:cNvPr id="32" name="图片 31">
            <a:extLst>
              <a:ext uri="{FF2B5EF4-FFF2-40B4-BE49-F238E27FC236}">
                <a16:creationId xmlns:a16="http://schemas.microsoft.com/office/drawing/2014/main" id="{FB14BB14-9B80-40D9-B6DD-BCB24BD93B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0378" y="2398324"/>
            <a:ext cx="1240338" cy="1795123"/>
          </a:xfrm>
          <a:prstGeom prst="rect">
            <a:avLst/>
          </a:prstGeom>
        </p:spPr>
      </p:pic>
      <p:pic>
        <p:nvPicPr>
          <p:cNvPr id="34" name="图片 33">
            <a:extLst>
              <a:ext uri="{FF2B5EF4-FFF2-40B4-BE49-F238E27FC236}">
                <a16:creationId xmlns:a16="http://schemas.microsoft.com/office/drawing/2014/main" id="{1DE7ED88-FF78-4965-BB27-A57434D643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4586" y="3970082"/>
            <a:ext cx="1207723" cy="1950279"/>
          </a:xfrm>
          <a:prstGeom prst="rect">
            <a:avLst/>
          </a:prstGeom>
        </p:spPr>
      </p:pic>
      <p:pic>
        <p:nvPicPr>
          <p:cNvPr id="36" name="图片 35">
            <a:extLst>
              <a:ext uri="{FF2B5EF4-FFF2-40B4-BE49-F238E27FC236}">
                <a16:creationId xmlns:a16="http://schemas.microsoft.com/office/drawing/2014/main" id="{2E068EA4-0DB2-467F-84DD-33927B505A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7616" y="3911345"/>
            <a:ext cx="1816765" cy="2670279"/>
          </a:xfrm>
          <a:prstGeom prst="rect">
            <a:avLst/>
          </a:prstGeom>
        </p:spPr>
      </p:pic>
      <p:pic>
        <p:nvPicPr>
          <p:cNvPr id="38" name="图片 37">
            <a:extLst>
              <a:ext uri="{FF2B5EF4-FFF2-40B4-BE49-F238E27FC236}">
                <a16:creationId xmlns:a16="http://schemas.microsoft.com/office/drawing/2014/main" id="{ED19A88D-70AA-4866-884F-5D14A4AEED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00857" y="4101914"/>
            <a:ext cx="1331482" cy="2001490"/>
          </a:xfrm>
          <a:prstGeom prst="rect">
            <a:avLst/>
          </a:prstGeom>
        </p:spPr>
      </p:pic>
    </p:spTree>
    <p:extLst>
      <p:ext uri="{BB962C8B-B14F-4D97-AF65-F5344CB8AC3E}">
        <p14:creationId xmlns:p14="http://schemas.microsoft.com/office/powerpoint/2010/main" val="3667015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7028421E-4547-43F4-9554-444ACB042946}"/>
              </a:ext>
            </a:extLst>
          </p:cNvPr>
          <p:cNvSpPr/>
          <p:nvPr/>
        </p:nvSpPr>
        <p:spPr>
          <a:xfrm>
            <a:off x="0" y="1057567"/>
            <a:ext cx="12624869" cy="5738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29" name="矩形 28">
            <a:extLst>
              <a:ext uri="{FF2B5EF4-FFF2-40B4-BE49-F238E27FC236}">
                <a16:creationId xmlns:a16="http://schemas.microsoft.com/office/drawing/2014/main" id="{A79BCEE7-6A36-40AD-A55B-80526F5BEB16}"/>
              </a:ext>
            </a:extLst>
          </p:cNvPr>
          <p:cNvSpPr/>
          <p:nvPr/>
        </p:nvSpPr>
        <p:spPr>
          <a:xfrm>
            <a:off x="3878581" y="1186018"/>
            <a:ext cx="7023649" cy="369332"/>
          </a:xfrm>
          <a:prstGeom prst="rect">
            <a:avLst/>
          </a:prstGeom>
          <a:noFill/>
        </p:spPr>
        <p:txBody>
          <a:bodyPr wrap="square" lIns="0" tIns="0" rIns="0" bIns="0" rtlCol="0" anchor="t" anchorCtr="0">
            <a:spAutoFit/>
          </a:bodyPr>
          <a:lstStyle/>
          <a:p>
            <a:r>
              <a:rPr lang="zh-CN" altLang="en-US" sz="2400" dirty="0"/>
              <a:t>通过对功能分类，我们将系统分为</a:t>
            </a:r>
          </a:p>
        </p:txBody>
      </p:sp>
      <p:pic>
        <p:nvPicPr>
          <p:cNvPr id="14" name="图片 13">
            <a:extLst>
              <a:ext uri="{FF2B5EF4-FFF2-40B4-BE49-F238E27FC236}">
                <a16:creationId xmlns:a16="http://schemas.microsoft.com/office/drawing/2014/main" id="{976DC681-5CFC-4945-88B2-127F1C206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692" y="4334486"/>
            <a:ext cx="1331482" cy="1958815"/>
          </a:xfrm>
          <a:prstGeom prst="rect">
            <a:avLst/>
          </a:prstGeom>
        </p:spPr>
      </p:pic>
      <p:pic>
        <p:nvPicPr>
          <p:cNvPr id="30" name="图片 29">
            <a:extLst>
              <a:ext uri="{FF2B5EF4-FFF2-40B4-BE49-F238E27FC236}">
                <a16:creationId xmlns:a16="http://schemas.microsoft.com/office/drawing/2014/main" id="{C3EDA353-D459-4376-8F82-E41C541959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6725" y="2702189"/>
            <a:ext cx="1295817" cy="1755495"/>
          </a:xfrm>
          <a:prstGeom prst="rect">
            <a:avLst/>
          </a:prstGeom>
        </p:spPr>
      </p:pic>
      <p:pic>
        <p:nvPicPr>
          <p:cNvPr id="32" name="图片 31">
            <a:extLst>
              <a:ext uri="{FF2B5EF4-FFF2-40B4-BE49-F238E27FC236}">
                <a16:creationId xmlns:a16="http://schemas.microsoft.com/office/drawing/2014/main" id="{FB14BB14-9B80-40D9-B6DD-BCB24BD93B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9566" y="2017466"/>
            <a:ext cx="1011353" cy="1463715"/>
          </a:xfrm>
          <a:prstGeom prst="rect">
            <a:avLst/>
          </a:prstGeom>
        </p:spPr>
      </p:pic>
      <p:pic>
        <p:nvPicPr>
          <p:cNvPr id="34" name="图片 33">
            <a:extLst>
              <a:ext uri="{FF2B5EF4-FFF2-40B4-BE49-F238E27FC236}">
                <a16:creationId xmlns:a16="http://schemas.microsoft.com/office/drawing/2014/main" id="{1DE7ED88-FF78-4965-BB27-A57434D643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4676" y="2523513"/>
            <a:ext cx="1121457" cy="1810973"/>
          </a:xfrm>
          <a:prstGeom prst="rect">
            <a:avLst/>
          </a:prstGeom>
        </p:spPr>
      </p:pic>
      <p:pic>
        <p:nvPicPr>
          <p:cNvPr id="36" name="图片 35">
            <a:extLst>
              <a:ext uri="{FF2B5EF4-FFF2-40B4-BE49-F238E27FC236}">
                <a16:creationId xmlns:a16="http://schemas.microsoft.com/office/drawing/2014/main" id="{2E068EA4-0DB2-467F-84DD-33927B505A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507" y="4334486"/>
            <a:ext cx="1271736" cy="1869195"/>
          </a:xfrm>
          <a:prstGeom prst="rect">
            <a:avLst/>
          </a:prstGeom>
        </p:spPr>
      </p:pic>
      <p:pic>
        <p:nvPicPr>
          <p:cNvPr id="38" name="图片 37">
            <a:extLst>
              <a:ext uri="{FF2B5EF4-FFF2-40B4-BE49-F238E27FC236}">
                <a16:creationId xmlns:a16="http://schemas.microsoft.com/office/drawing/2014/main" id="{ED19A88D-70AA-4866-884F-5D14A4AEED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4183" y="3962624"/>
            <a:ext cx="1902117" cy="2859272"/>
          </a:xfrm>
          <a:prstGeom prst="rect">
            <a:avLst/>
          </a:prstGeom>
        </p:spPr>
      </p:pic>
    </p:spTree>
    <p:extLst>
      <p:ext uri="{BB962C8B-B14F-4D97-AF65-F5344CB8AC3E}">
        <p14:creationId xmlns:p14="http://schemas.microsoft.com/office/powerpoint/2010/main" val="41819858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7028421E-4547-43F4-9554-444ACB042946}"/>
              </a:ext>
            </a:extLst>
          </p:cNvPr>
          <p:cNvSpPr/>
          <p:nvPr/>
        </p:nvSpPr>
        <p:spPr>
          <a:xfrm>
            <a:off x="0" y="1057567"/>
            <a:ext cx="12624869" cy="5738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29" name="矩形 28">
            <a:extLst>
              <a:ext uri="{FF2B5EF4-FFF2-40B4-BE49-F238E27FC236}">
                <a16:creationId xmlns:a16="http://schemas.microsoft.com/office/drawing/2014/main" id="{A79BCEE7-6A36-40AD-A55B-80526F5BEB16}"/>
              </a:ext>
            </a:extLst>
          </p:cNvPr>
          <p:cNvSpPr/>
          <p:nvPr/>
        </p:nvSpPr>
        <p:spPr>
          <a:xfrm>
            <a:off x="3878581" y="1186018"/>
            <a:ext cx="7023649" cy="369332"/>
          </a:xfrm>
          <a:prstGeom prst="rect">
            <a:avLst/>
          </a:prstGeom>
          <a:noFill/>
        </p:spPr>
        <p:txBody>
          <a:bodyPr wrap="square" lIns="0" tIns="0" rIns="0" bIns="0" rtlCol="0" anchor="t" anchorCtr="0">
            <a:spAutoFit/>
          </a:bodyPr>
          <a:lstStyle/>
          <a:p>
            <a:r>
              <a:rPr lang="zh-CN" altLang="en-US" sz="2400" dirty="0"/>
              <a:t>通过对功能分类，我们将系统分为</a:t>
            </a:r>
          </a:p>
        </p:txBody>
      </p:sp>
      <p:pic>
        <p:nvPicPr>
          <p:cNvPr id="14" name="图片 13">
            <a:extLst>
              <a:ext uri="{FF2B5EF4-FFF2-40B4-BE49-F238E27FC236}">
                <a16:creationId xmlns:a16="http://schemas.microsoft.com/office/drawing/2014/main" id="{976DC681-5CFC-4945-88B2-127F1C206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489" y="4059693"/>
            <a:ext cx="1902117" cy="2798307"/>
          </a:xfrm>
          <a:prstGeom prst="rect">
            <a:avLst/>
          </a:prstGeom>
        </p:spPr>
      </p:pic>
      <p:pic>
        <p:nvPicPr>
          <p:cNvPr id="30" name="图片 29">
            <a:extLst>
              <a:ext uri="{FF2B5EF4-FFF2-40B4-BE49-F238E27FC236}">
                <a16:creationId xmlns:a16="http://schemas.microsoft.com/office/drawing/2014/main" id="{C3EDA353-D459-4376-8F82-E41C54195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7264" y="4513579"/>
            <a:ext cx="1395496" cy="1890533"/>
          </a:xfrm>
          <a:prstGeom prst="rect">
            <a:avLst/>
          </a:prstGeom>
        </p:spPr>
      </p:pic>
      <p:pic>
        <p:nvPicPr>
          <p:cNvPr id="32" name="图片 31">
            <a:extLst>
              <a:ext uri="{FF2B5EF4-FFF2-40B4-BE49-F238E27FC236}">
                <a16:creationId xmlns:a16="http://schemas.microsoft.com/office/drawing/2014/main" id="{FB14BB14-9B80-40D9-B6DD-BCB24BD93B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8093" y="2345507"/>
            <a:ext cx="1240338" cy="1795123"/>
          </a:xfrm>
          <a:prstGeom prst="rect">
            <a:avLst/>
          </a:prstGeom>
        </p:spPr>
      </p:pic>
      <p:pic>
        <p:nvPicPr>
          <p:cNvPr id="34" name="图片 33">
            <a:extLst>
              <a:ext uri="{FF2B5EF4-FFF2-40B4-BE49-F238E27FC236}">
                <a16:creationId xmlns:a16="http://schemas.microsoft.com/office/drawing/2014/main" id="{1DE7ED88-FF78-4965-BB27-A57434D643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7337" y="2107245"/>
            <a:ext cx="914419" cy="1476640"/>
          </a:xfrm>
          <a:prstGeom prst="rect">
            <a:avLst/>
          </a:prstGeom>
        </p:spPr>
      </p:pic>
      <p:pic>
        <p:nvPicPr>
          <p:cNvPr id="36" name="图片 35">
            <a:extLst>
              <a:ext uri="{FF2B5EF4-FFF2-40B4-BE49-F238E27FC236}">
                <a16:creationId xmlns:a16="http://schemas.microsoft.com/office/drawing/2014/main" id="{2E068EA4-0DB2-467F-84DD-33927B505A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7072" y="2523513"/>
            <a:ext cx="1180897" cy="1735681"/>
          </a:xfrm>
          <a:prstGeom prst="rect">
            <a:avLst/>
          </a:prstGeom>
        </p:spPr>
      </p:pic>
      <p:pic>
        <p:nvPicPr>
          <p:cNvPr id="38" name="图片 37">
            <a:extLst>
              <a:ext uri="{FF2B5EF4-FFF2-40B4-BE49-F238E27FC236}">
                <a16:creationId xmlns:a16="http://schemas.microsoft.com/office/drawing/2014/main" id="{ED19A88D-70AA-4866-884F-5D14A4AEED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0425" y="4259194"/>
            <a:ext cx="1331482" cy="2001490"/>
          </a:xfrm>
          <a:prstGeom prst="rect">
            <a:avLst/>
          </a:prstGeom>
        </p:spPr>
      </p:pic>
    </p:spTree>
    <p:extLst>
      <p:ext uri="{BB962C8B-B14F-4D97-AF65-F5344CB8AC3E}">
        <p14:creationId xmlns:p14="http://schemas.microsoft.com/office/powerpoint/2010/main" val="3314319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7028421E-4547-43F4-9554-444ACB042946}"/>
              </a:ext>
            </a:extLst>
          </p:cNvPr>
          <p:cNvSpPr/>
          <p:nvPr/>
        </p:nvSpPr>
        <p:spPr>
          <a:xfrm>
            <a:off x="0" y="1057567"/>
            <a:ext cx="12624869" cy="5738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29" name="矩形 28">
            <a:extLst>
              <a:ext uri="{FF2B5EF4-FFF2-40B4-BE49-F238E27FC236}">
                <a16:creationId xmlns:a16="http://schemas.microsoft.com/office/drawing/2014/main" id="{A79BCEE7-6A36-40AD-A55B-80526F5BEB16}"/>
              </a:ext>
            </a:extLst>
          </p:cNvPr>
          <p:cNvSpPr/>
          <p:nvPr/>
        </p:nvSpPr>
        <p:spPr>
          <a:xfrm>
            <a:off x="3878581" y="1186018"/>
            <a:ext cx="7023649" cy="369332"/>
          </a:xfrm>
          <a:prstGeom prst="rect">
            <a:avLst/>
          </a:prstGeom>
          <a:noFill/>
        </p:spPr>
        <p:txBody>
          <a:bodyPr wrap="square" lIns="0" tIns="0" rIns="0" bIns="0" rtlCol="0" anchor="t" anchorCtr="0">
            <a:spAutoFit/>
          </a:bodyPr>
          <a:lstStyle/>
          <a:p>
            <a:r>
              <a:rPr lang="zh-CN" altLang="en-US" sz="2400" dirty="0"/>
              <a:t>通过对功能分类，我们将系统分为</a:t>
            </a:r>
          </a:p>
        </p:txBody>
      </p:sp>
      <p:pic>
        <p:nvPicPr>
          <p:cNvPr id="14" name="图片 13">
            <a:extLst>
              <a:ext uri="{FF2B5EF4-FFF2-40B4-BE49-F238E27FC236}">
                <a16:creationId xmlns:a16="http://schemas.microsoft.com/office/drawing/2014/main" id="{976DC681-5CFC-4945-88B2-127F1C206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981" y="4281047"/>
            <a:ext cx="1331482" cy="1958815"/>
          </a:xfrm>
          <a:prstGeom prst="rect">
            <a:avLst/>
          </a:prstGeom>
        </p:spPr>
      </p:pic>
      <p:pic>
        <p:nvPicPr>
          <p:cNvPr id="30" name="图片 29">
            <a:extLst>
              <a:ext uri="{FF2B5EF4-FFF2-40B4-BE49-F238E27FC236}">
                <a16:creationId xmlns:a16="http://schemas.microsoft.com/office/drawing/2014/main" id="{C3EDA353-D459-4376-8F82-E41C54195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2766" y="4184513"/>
            <a:ext cx="1993565" cy="2700762"/>
          </a:xfrm>
          <a:prstGeom prst="rect">
            <a:avLst/>
          </a:prstGeom>
        </p:spPr>
      </p:pic>
      <p:pic>
        <p:nvPicPr>
          <p:cNvPr id="32" name="图片 31">
            <a:extLst>
              <a:ext uri="{FF2B5EF4-FFF2-40B4-BE49-F238E27FC236}">
                <a16:creationId xmlns:a16="http://schemas.microsoft.com/office/drawing/2014/main" id="{FB14BB14-9B80-40D9-B6DD-BCB24BD93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9270" y="4184513"/>
            <a:ext cx="1335749" cy="1933209"/>
          </a:xfrm>
          <a:prstGeom prst="rect">
            <a:avLst/>
          </a:prstGeom>
        </p:spPr>
      </p:pic>
      <p:pic>
        <p:nvPicPr>
          <p:cNvPr id="34" name="图片 33">
            <a:extLst>
              <a:ext uri="{FF2B5EF4-FFF2-40B4-BE49-F238E27FC236}">
                <a16:creationId xmlns:a16="http://schemas.microsoft.com/office/drawing/2014/main" id="{1DE7ED88-FF78-4965-BB27-A57434D643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96975" y="2373540"/>
            <a:ext cx="1121457" cy="1810973"/>
          </a:xfrm>
          <a:prstGeom prst="rect">
            <a:avLst/>
          </a:prstGeom>
        </p:spPr>
      </p:pic>
      <p:pic>
        <p:nvPicPr>
          <p:cNvPr id="36" name="图片 35">
            <a:extLst>
              <a:ext uri="{FF2B5EF4-FFF2-40B4-BE49-F238E27FC236}">
                <a16:creationId xmlns:a16="http://schemas.microsoft.com/office/drawing/2014/main" id="{2E068EA4-0DB2-467F-84DD-33927B505A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8105" y="2101505"/>
            <a:ext cx="962885" cy="1415248"/>
          </a:xfrm>
          <a:prstGeom prst="rect">
            <a:avLst/>
          </a:prstGeom>
        </p:spPr>
      </p:pic>
      <p:pic>
        <p:nvPicPr>
          <p:cNvPr id="38" name="图片 37">
            <a:extLst>
              <a:ext uri="{FF2B5EF4-FFF2-40B4-BE49-F238E27FC236}">
                <a16:creationId xmlns:a16="http://schemas.microsoft.com/office/drawing/2014/main" id="{ED19A88D-70AA-4866-884F-5D14A4AEED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9313" y="2325986"/>
            <a:ext cx="1236376" cy="1858527"/>
          </a:xfrm>
          <a:prstGeom prst="rect">
            <a:avLst/>
          </a:prstGeom>
        </p:spPr>
      </p:pic>
    </p:spTree>
    <p:extLst>
      <p:ext uri="{BB962C8B-B14F-4D97-AF65-F5344CB8AC3E}">
        <p14:creationId xmlns:p14="http://schemas.microsoft.com/office/powerpoint/2010/main" val="26248917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7028421E-4547-43F4-9554-444ACB042946}"/>
              </a:ext>
            </a:extLst>
          </p:cNvPr>
          <p:cNvSpPr/>
          <p:nvPr/>
        </p:nvSpPr>
        <p:spPr>
          <a:xfrm>
            <a:off x="0" y="1057567"/>
            <a:ext cx="12624869" cy="5738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29" name="矩形 28">
            <a:extLst>
              <a:ext uri="{FF2B5EF4-FFF2-40B4-BE49-F238E27FC236}">
                <a16:creationId xmlns:a16="http://schemas.microsoft.com/office/drawing/2014/main" id="{A79BCEE7-6A36-40AD-A55B-80526F5BEB16}"/>
              </a:ext>
            </a:extLst>
          </p:cNvPr>
          <p:cNvSpPr/>
          <p:nvPr/>
        </p:nvSpPr>
        <p:spPr>
          <a:xfrm>
            <a:off x="3878581" y="1186018"/>
            <a:ext cx="7023649" cy="369332"/>
          </a:xfrm>
          <a:prstGeom prst="rect">
            <a:avLst/>
          </a:prstGeom>
          <a:noFill/>
        </p:spPr>
        <p:txBody>
          <a:bodyPr wrap="square" lIns="0" tIns="0" rIns="0" bIns="0" rtlCol="0" anchor="t" anchorCtr="0">
            <a:spAutoFit/>
          </a:bodyPr>
          <a:lstStyle/>
          <a:p>
            <a:r>
              <a:rPr lang="zh-CN" altLang="en-US" sz="2400" dirty="0"/>
              <a:t>通过对功能分类，我们将系统分为</a:t>
            </a:r>
          </a:p>
        </p:txBody>
      </p:sp>
      <p:pic>
        <p:nvPicPr>
          <p:cNvPr id="14" name="图片 13">
            <a:extLst>
              <a:ext uri="{FF2B5EF4-FFF2-40B4-BE49-F238E27FC236}">
                <a16:creationId xmlns:a16="http://schemas.microsoft.com/office/drawing/2014/main" id="{976DC681-5CFC-4945-88B2-127F1C206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8581" y="2168392"/>
            <a:ext cx="1236376" cy="1818900"/>
          </a:xfrm>
          <a:prstGeom prst="rect">
            <a:avLst/>
          </a:prstGeom>
        </p:spPr>
      </p:pic>
      <p:pic>
        <p:nvPicPr>
          <p:cNvPr id="30" name="图片 29">
            <a:extLst>
              <a:ext uri="{FF2B5EF4-FFF2-40B4-BE49-F238E27FC236}">
                <a16:creationId xmlns:a16="http://schemas.microsoft.com/office/drawing/2014/main" id="{C3EDA353-D459-4376-8F82-E41C54195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528" y="4179938"/>
            <a:ext cx="1395496" cy="1890533"/>
          </a:xfrm>
          <a:prstGeom prst="rect">
            <a:avLst/>
          </a:prstGeom>
        </p:spPr>
      </p:pic>
      <p:pic>
        <p:nvPicPr>
          <p:cNvPr id="32" name="图片 31">
            <a:extLst>
              <a:ext uri="{FF2B5EF4-FFF2-40B4-BE49-F238E27FC236}">
                <a16:creationId xmlns:a16="http://schemas.microsoft.com/office/drawing/2014/main" id="{FB14BB14-9B80-40D9-B6DD-BCB24BD93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1893" y="4099021"/>
            <a:ext cx="1908213" cy="2761727"/>
          </a:xfrm>
          <a:prstGeom prst="rect">
            <a:avLst/>
          </a:prstGeom>
        </p:spPr>
      </p:pic>
      <p:pic>
        <p:nvPicPr>
          <p:cNvPr id="34" name="图片 33">
            <a:extLst>
              <a:ext uri="{FF2B5EF4-FFF2-40B4-BE49-F238E27FC236}">
                <a16:creationId xmlns:a16="http://schemas.microsoft.com/office/drawing/2014/main" id="{1DE7ED88-FF78-4965-BB27-A57434D643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7749" y="4270434"/>
            <a:ext cx="1207723" cy="1950279"/>
          </a:xfrm>
          <a:prstGeom prst="rect">
            <a:avLst/>
          </a:prstGeom>
        </p:spPr>
      </p:pic>
      <p:pic>
        <p:nvPicPr>
          <p:cNvPr id="36" name="图片 35">
            <a:extLst>
              <a:ext uri="{FF2B5EF4-FFF2-40B4-BE49-F238E27FC236}">
                <a16:creationId xmlns:a16="http://schemas.microsoft.com/office/drawing/2014/main" id="{2E068EA4-0DB2-467F-84DD-33927B505A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5111" y="2292682"/>
            <a:ext cx="1180897" cy="1735681"/>
          </a:xfrm>
          <a:prstGeom prst="rect">
            <a:avLst/>
          </a:prstGeom>
        </p:spPr>
      </p:pic>
      <p:pic>
        <p:nvPicPr>
          <p:cNvPr id="38" name="图片 37">
            <a:extLst>
              <a:ext uri="{FF2B5EF4-FFF2-40B4-BE49-F238E27FC236}">
                <a16:creationId xmlns:a16="http://schemas.microsoft.com/office/drawing/2014/main" id="{ED19A88D-70AA-4866-884F-5D14A4AEED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2887" y="1759889"/>
            <a:ext cx="1008122" cy="1515414"/>
          </a:xfrm>
          <a:prstGeom prst="rect">
            <a:avLst/>
          </a:prstGeom>
        </p:spPr>
      </p:pic>
    </p:spTree>
    <p:extLst>
      <p:ext uri="{BB962C8B-B14F-4D97-AF65-F5344CB8AC3E}">
        <p14:creationId xmlns:p14="http://schemas.microsoft.com/office/powerpoint/2010/main" val="27118701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pic>
        <p:nvPicPr>
          <p:cNvPr id="12" name="图片 11">
            <a:extLst>
              <a:ext uri="{FF2B5EF4-FFF2-40B4-BE49-F238E27FC236}">
                <a16:creationId xmlns:a16="http://schemas.microsoft.com/office/drawing/2014/main" id="{A4DA4B64-93E0-432B-BE9D-B8FE8A361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859" y="1848574"/>
            <a:ext cx="5755803" cy="4339162"/>
          </a:xfrm>
          <a:prstGeom prst="rect">
            <a:avLst/>
          </a:prstGeom>
        </p:spPr>
      </p:pic>
      <p:sp>
        <p:nvSpPr>
          <p:cNvPr id="13" name="文本框 12">
            <a:extLst>
              <a:ext uri="{FF2B5EF4-FFF2-40B4-BE49-F238E27FC236}">
                <a16:creationId xmlns:a16="http://schemas.microsoft.com/office/drawing/2014/main" id="{598B4013-5FCB-49C5-87C0-4A65DD4EC3AB}"/>
              </a:ext>
            </a:extLst>
          </p:cNvPr>
          <p:cNvSpPr txBox="1"/>
          <p:nvPr/>
        </p:nvSpPr>
        <p:spPr>
          <a:xfrm>
            <a:off x="9792070" y="2546477"/>
            <a:ext cx="1722267" cy="707886"/>
          </a:xfrm>
          <a:prstGeom prst="rect">
            <a:avLst/>
          </a:prstGeom>
          <a:noFill/>
        </p:spPr>
        <p:txBody>
          <a:bodyPr wrap="square" rtlCol="0">
            <a:spAutoFit/>
          </a:bodyPr>
          <a:lstStyle/>
          <a:p>
            <a:r>
              <a:rPr lang="zh-CN" altLang="en-US" sz="2000" dirty="0"/>
              <a:t>内部功能流程的完整</a:t>
            </a:r>
          </a:p>
        </p:txBody>
      </p:sp>
      <p:sp>
        <p:nvSpPr>
          <p:cNvPr id="14" name="文本框 13">
            <a:extLst>
              <a:ext uri="{FF2B5EF4-FFF2-40B4-BE49-F238E27FC236}">
                <a16:creationId xmlns:a16="http://schemas.microsoft.com/office/drawing/2014/main" id="{9D27B63F-A74A-4FC0-BEAF-321DC5D6FFE3}"/>
              </a:ext>
            </a:extLst>
          </p:cNvPr>
          <p:cNvSpPr txBox="1"/>
          <p:nvPr/>
        </p:nvSpPr>
        <p:spPr>
          <a:xfrm>
            <a:off x="6870439" y="2546477"/>
            <a:ext cx="2104008" cy="707886"/>
          </a:xfrm>
          <a:prstGeom prst="rect">
            <a:avLst/>
          </a:prstGeom>
          <a:noFill/>
        </p:spPr>
        <p:txBody>
          <a:bodyPr wrap="square" rtlCol="0">
            <a:spAutoFit/>
          </a:bodyPr>
          <a:lstStyle/>
          <a:p>
            <a:r>
              <a:rPr lang="zh-CN" altLang="en-US" sz="2000" dirty="0"/>
              <a:t>保证数据隐私安全与传递高效</a:t>
            </a:r>
          </a:p>
        </p:txBody>
      </p:sp>
      <p:sp>
        <p:nvSpPr>
          <p:cNvPr id="15" name="文本框 14">
            <a:extLst>
              <a:ext uri="{FF2B5EF4-FFF2-40B4-BE49-F238E27FC236}">
                <a16:creationId xmlns:a16="http://schemas.microsoft.com/office/drawing/2014/main" id="{71669412-4C5B-46CF-9D36-F87B611DFD66}"/>
              </a:ext>
            </a:extLst>
          </p:cNvPr>
          <p:cNvSpPr txBox="1"/>
          <p:nvPr/>
        </p:nvSpPr>
        <p:spPr>
          <a:xfrm>
            <a:off x="7783570" y="4631704"/>
            <a:ext cx="3009530" cy="369332"/>
          </a:xfrm>
          <a:prstGeom prst="rect">
            <a:avLst/>
          </a:prstGeom>
          <a:noFill/>
        </p:spPr>
        <p:txBody>
          <a:bodyPr wrap="square" rtlCol="0">
            <a:spAutoFit/>
          </a:bodyPr>
          <a:lstStyle/>
          <a:p>
            <a:r>
              <a:rPr lang="zh-CN" altLang="en-US" dirty="0"/>
              <a:t>对传统三层架构的改进设计</a:t>
            </a:r>
          </a:p>
        </p:txBody>
      </p:sp>
      <p:cxnSp>
        <p:nvCxnSpPr>
          <p:cNvPr id="16" name="直接连接符 15">
            <a:extLst>
              <a:ext uri="{FF2B5EF4-FFF2-40B4-BE49-F238E27FC236}">
                <a16:creationId xmlns:a16="http://schemas.microsoft.com/office/drawing/2014/main" id="{69D251AE-74FC-49E3-AACE-F37956DAA2BB}"/>
              </a:ext>
            </a:extLst>
          </p:cNvPr>
          <p:cNvCxnSpPr/>
          <p:nvPr/>
        </p:nvCxnSpPr>
        <p:spPr>
          <a:xfrm>
            <a:off x="6556550" y="2183906"/>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A0DF13B3-4558-4B35-9417-B26A6760ABD8}"/>
              </a:ext>
            </a:extLst>
          </p:cNvPr>
          <p:cNvSpPr/>
          <p:nvPr/>
        </p:nvSpPr>
        <p:spPr>
          <a:xfrm>
            <a:off x="1" y="1204933"/>
            <a:ext cx="12615168" cy="45937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文本框 7">
            <a:extLst>
              <a:ext uri="{FF2B5EF4-FFF2-40B4-BE49-F238E27FC236}">
                <a16:creationId xmlns:a16="http://schemas.microsoft.com/office/drawing/2014/main" id="{1AE60D45-3330-419A-917D-941242D3FA82}"/>
              </a:ext>
            </a:extLst>
          </p:cNvPr>
          <p:cNvSpPr txBox="1"/>
          <p:nvPr/>
        </p:nvSpPr>
        <p:spPr>
          <a:xfrm>
            <a:off x="2321745" y="1247169"/>
            <a:ext cx="7066625" cy="369332"/>
          </a:xfrm>
          <a:prstGeom prst="rect">
            <a:avLst/>
          </a:prstGeom>
          <a:noFill/>
        </p:spPr>
        <p:txBody>
          <a:bodyPr wrap="square" rtlCol="0">
            <a:spAutoFit/>
          </a:bodyPr>
          <a:lstStyle/>
          <a:p>
            <a:r>
              <a:rPr lang="zh-CN" altLang="en-US" dirty="0"/>
              <a:t>通过对系统的初步设计与</a:t>
            </a:r>
            <a:r>
              <a:rPr lang="en-US" altLang="zh-CN" dirty="0"/>
              <a:t>SWOT</a:t>
            </a:r>
            <a:r>
              <a:rPr lang="zh-CN" altLang="en-US" dirty="0"/>
              <a:t>矩阵总结出系统特点与系统发展方向</a:t>
            </a:r>
          </a:p>
        </p:txBody>
      </p:sp>
      <p:pic>
        <p:nvPicPr>
          <p:cNvPr id="47" name="图形 46">
            <a:extLst>
              <a:ext uri="{FF2B5EF4-FFF2-40B4-BE49-F238E27FC236}">
                <a16:creationId xmlns:a16="http://schemas.microsoft.com/office/drawing/2014/main" id="{F4ECD357-A772-4D7E-8D1A-9BADA84FA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2085" y="3226316"/>
            <a:ext cx="952500" cy="1292418"/>
          </a:xfrm>
          <a:prstGeom prst="rect">
            <a:avLst/>
          </a:prstGeom>
        </p:spPr>
      </p:pic>
    </p:spTree>
    <p:extLst>
      <p:ext uri="{BB962C8B-B14F-4D97-AF65-F5344CB8AC3E}">
        <p14:creationId xmlns:p14="http://schemas.microsoft.com/office/powerpoint/2010/main" val="136691449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15B9662-42DA-4AE4-AAE4-BD86F3E8A359}"/>
              </a:ext>
            </a:extLst>
          </p:cNvPr>
          <p:cNvSpPr/>
          <p:nvPr/>
        </p:nvSpPr>
        <p:spPr>
          <a:xfrm>
            <a:off x="1" y="1204933"/>
            <a:ext cx="12615168" cy="45937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6" name="文本框 5">
            <a:extLst>
              <a:ext uri="{FF2B5EF4-FFF2-40B4-BE49-F238E27FC236}">
                <a16:creationId xmlns:a16="http://schemas.microsoft.com/office/drawing/2014/main" id="{F6C712A4-A977-4D52-B836-7BAF4AC3CDC8}"/>
              </a:ext>
            </a:extLst>
          </p:cNvPr>
          <p:cNvSpPr txBox="1"/>
          <p:nvPr/>
        </p:nvSpPr>
        <p:spPr>
          <a:xfrm>
            <a:off x="4713886" y="1249955"/>
            <a:ext cx="3187398" cy="369332"/>
          </a:xfrm>
          <a:prstGeom prst="rect">
            <a:avLst/>
          </a:prstGeom>
          <a:noFill/>
        </p:spPr>
        <p:txBody>
          <a:bodyPr wrap="square" rtlCol="0">
            <a:spAutoFit/>
          </a:bodyPr>
          <a:lstStyle/>
          <a:p>
            <a:r>
              <a:rPr lang="zh-CN" altLang="en-US" dirty="0"/>
              <a:t>分层架构细化的改进设计</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26545B4-D6E5-48BE-805D-9BD355FCA1FF}"/>
                  </a:ext>
                </a:extLst>
              </p:cNvPr>
              <p:cNvSpPr txBox="1"/>
              <p:nvPr/>
            </p:nvSpPr>
            <p:spPr>
              <a:xfrm>
                <a:off x="7329489" y="3378194"/>
                <a:ext cx="2770694" cy="1847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smtClean="0">
                              <a:latin typeface="Cambria Math" panose="02040503050406030204" pitchFamily="18" charset="0"/>
                            </a:rPr>
                          </m:ctrlPr>
                        </m:dPr>
                        <m:e>
                          <m:eqArr>
                            <m:eqArrPr>
                              <m:ctrlPr>
                                <a:rPr lang="zh-CN" altLang="en-US" sz="2400" i="1" dirty="0">
                                  <a:latin typeface="Cambria Math" panose="02040503050406030204" pitchFamily="18" charset="0"/>
                                </a:rPr>
                              </m:ctrlPr>
                            </m:eqArrPr>
                            <m:e>
                              <m:r>
                                <a:rPr lang="en-US" altLang="zh-CN" sz="2400" b="0" i="0" dirty="0" smtClean="0">
                                  <a:latin typeface="Cambria Math" panose="02040503050406030204" pitchFamily="18" charset="0"/>
                                </a:rPr>
                                <m:t>       </m:t>
                              </m:r>
                              <m:r>
                                <m:rPr>
                                  <m:nor/>
                                </m:rPr>
                                <a:rPr lang="zh-CN" altLang="en-US" sz="2400" dirty="0"/>
                                <m:t>分层细化</m:t>
                              </m:r>
                            </m:e>
                            <m:e>
                              <m:r>
                                <m:rPr>
                                  <m:nor/>
                                </m:rPr>
                                <a:rPr lang="en-US" altLang="zh-CN" sz="2400" dirty="0"/>
                                <m:t> </m:t>
                              </m:r>
                            </m:e>
                            <m:e>
                              <m:r>
                                <a:rPr lang="en-US" altLang="zh-CN" sz="2400" b="0" i="1" dirty="0" smtClean="0">
                                  <a:latin typeface="Cambria Math" panose="02040503050406030204" pitchFamily="18" charset="0"/>
                                </a:rPr>
                                <m:t>       </m:t>
                              </m:r>
                              <m:r>
                                <a:rPr lang="zh-CN" altLang="en-US" sz="2400" i="1" dirty="0" smtClean="0">
                                  <a:latin typeface="Cambria Math" panose="02040503050406030204" pitchFamily="18" charset="0"/>
                                </a:rPr>
                                <m:t>分区</m:t>
                              </m:r>
                              <m:r>
                                <a:rPr lang="zh-CN" altLang="en-US" sz="2400" i="1" dirty="0">
                                  <a:latin typeface="Cambria Math" panose="02040503050406030204" pitchFamily="18" charset="0"/>
                                </a:rPr>
                                <m:t>引入</m:t>
                              </m:r>
                            </m:e>
                            <m:e>
                              <m:r>
                                <a:rPr lang="en-US" altLang="zh-CN" sz="2400" b="0" i="1" dirty="0" smtClean="0">
                                  <a:latin typeface="Cambria Math" panose="02040503050406030204" pitchFamily="18" charset="0"/>
                                </a:rPr>
                                <m:t> </m:t>
                              </m:r>
                            </m:e>
                            <m:e>
                              <m:r>
                                <a:rPr lang="en-US" altLang="zh-CN" sz="2400" b="0" i="1" dirty="0" smtClean="0">
                                  <a:latin typeface="Cambria Math" panose="02040503050406030204" pitchFamily="18" charset="0"/>
                                </a:rPr>
                                <m:t>     </m:t>
                              </m:r>
                              <m:r>
                                <a:rPr lang="zh-CN" altLang="en-US" sz="2400" i="1" dirty="0" smtClean="0">
                                  <a:latin typeface="Cambria Math" panose="02040503050406030204" pitchFamily="18" charset="0"/>
                                </a:rPr>
                                <m:t>机制</m:t>
                              </m:r>
                              <m:r>
                                <a:rPr lang="zh-CN" altLang="en-US" sz="2400" i="1" dirty="0">
                                  <a:latin typeface="Cambria Math" panose="02040503050406030204" pitchFamily="18" charset="0"/>
                                </a:rPr>
                                <m:t>与</m:t>
                              </m:r>
                              <m:r>
                                <a:rPr lang="zh-CN" altLang="en-US" sz="2400" i="1" dirty="0" smtClean="0">
                                  <a:latin typeface="Cambria Math" panose="02040503050406030204" pitchFamily="18" charset="0"/>
                                </a:rPr>
                                <m:t>服务</m:t>
                              </m:r>
                              <m:r>
                                <a:rPr lang="zh-CN" altLang="en-US" sz="2400" i="1" dirty="0">
                                  <a:latin typeface="Cambria Math" panose="02040503050406030204" pitchFamily="18" charset="0"/>
                                </a:rPr>
                                <m:t>提取</m:t>
                              </m:r>
                            </m:e>
                          </m:eqArr>
                        </m:e>
                      </m:d>
                    </m:oMath>
                  </m:oMathPara>
                </a14:m>
                <a:endParaRPr lang="zh-CN" altLang="en-US" sz="2400" dirty="0"/>
              </a:p>
            </p:txBody>
          </p:sp>
        </mc:Choice>
        <mc:Fallback xmlns="">
          <p:sp>
            <p:nvSpPr>
              <p:cNvPr id="8" name="文本框 7">
                <a:extLst>
                  <a:ext uri="{FF2B5EF4-FFF2-40B4-BE49-F238E27FC236}">
                    <a16:creationId xmlns:a16="http://schemas.microsoft.com/office/drawing/2014/main" id="{526545B4-D6E5-48BE-805D-9BD355FCA1FF}"/>
                  </a:ext>
                </a:extLst>
              </p:cNvPr>
              <p:cNvSpPr txBox="1">
                <a:spLocks noRot="1" noChangeAspect="1" noMove="1" noResize="1" noEditPoints="1" noAdjustHandles="1" noChangeArrowheads="1" noChangeShapeType="1" noTextEdit="1"/>
              </p:cNvSpPr>
              <p:nvPr/>
            </p:nvSpPr>
            <p:spPr>
              <a:xfrm>
                <a:off x="7329489" y="3378194"/>
                <a:ext cx="2770694" cy="1847301"/>
              </a:xfrm>
              <a:prstGeom prst="rect">
                <a:avLst/>
              </a:prstGeom>
              <a:blipFill>
                <a:blip r:embed="rId3"/>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3D388B20-4647-4023-A862-C34B8EB6F8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951" y="1866627"/>
            <a:ext cx="5582251" cy="4991373"/>
          </a:xfrm>
          <a:prstGeom prst="rect">
            <a:avLst/>
          </a:prstGeom>
        </p:spPr>
      </p:pic>
    </p:spTree>
    <p:extLst>
      <p:ext uri="{BB962C8B-B14F-4D97-AF65-F5344CB8AC3E}">
        <p14:creationId xmlns:p14="http://schemas.microsoft.com/office/powerpoint/2010/main" val="120218243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371AE1C3-CE07-425E-B8DE-C0DBAC33EB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09" y="1157579"/>
            <a:ext cx="4922350" cy="4401322"/>
          </a:xfrm>
          <a:prstGeom prst="rect">
            <a:avLst/>
          </a:prstGeom>
        </p:spPr>
      </p:pic>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12" name="文本框 11">
            <a:extLst>
              <a:ext uri="{FF2B5EF4-FFF2-40B4-BE49-F238E27FC236}">
                <a16:creationId xmlns:a16="http://schemas.microsoft.com/office/drawing/2014/main" id="{BE188345-2F73-4B62-86CA-5A3BEF9E1319}"/>
              </a:ext>
            </a:extLst>
          </p:cNvPr>
          <p:cNvSpPr txBox="1"/>
          <p:nvPr/>
        </p:nvSpPr>
        <p:spPr>
          <a:xfrm>
            <a:off x="5501196" y="1580224"/>
            <a:ext cx="6066408" cy="369332"/>
          </a:xfrm>
          <a:prstGeom prst="rect">
            <a:avLst/>
          </a:prstGeom>
          <a:noFill/>
        </p:spPr>
        <p:txBody>
          <a:bodyPr wrap="square" rtlCol="0">
            <a:spAutoFit/>
          </a:bodyPr>
          <a:lstStyle/>
          <a:p>
            <a:r>
              <a:rPr lang="zh-CN" altLang="en-US" b="1" dirty="0"/>
              <a:t>展现层</a:t>
            </a:r>
            <a:r>
              <a:rPr lang="zh-CN" altLang="en-US" dirty="0"/>
              <a:t>包含与用户进行交互的界面信息以及组件</a:t>
            </a:r>
          </a:p>
        </p:txBody>
      </p:sp>
      <p:sp>
        <p:nvSpPr>
          <p:cNvPr id="13" name="矩形 12">
            <a:extLst>
              <a:ext uri="{FF2B5EF4-FFF2-40B4-BE49-F238E27FC236}">
                <a16:creationId xmlns:a16="http://schemas.microsoft.com/office/drawing/2014/main" id="{5E2D5D7A-300C-42F2-84E8-7A96EFEB7A57}"/>
              </a:ext>
            </a:extLst>
          </p:cNvPr>
          <p:cNvSpPr/>
          <p:nvPr/>
        </p:nvSpPr>
        <p:spPr>
          <a:xfrm>
            <a:off x="5501196" y="2782669"/>
            <a:ext cx="6096000" cy="369332"/>
          </a:xfrm>
          <a:prstGeom prst="rect">
            <a:avLst/>
          </a:prstGeom>
        </p:spPr>
        <p:txBody>
          <a:bodyPr>
            <a:spAutoFit/>
          </a:bodyPr>
          <a:lstStyle/>
          <a:p>
            <a:r>
              <a:rPr lang="zh-CN" altLang="en-US" b="1" dirty="0"/>
              <a:t>应用层</a:t>
            </a:r>
            <a:r>
              <a:rPr lang="zh-CN" altLang="en-US" dirty="0"/>
              <a:t>负责数据在展现层与业务逻辑层的调度</a:t>
            </a:r>
          </a:p>
        </p:txBody>
      </p:sp>
      <p:sp>
        <p:nvSpPr>
          <p:cNvPr id="14" name="矩形 13">
            <a:extLst>
              <a:ext uri="{FF2B5EF4-FFF2-40B4-BE49-F238E27FC236}">
                <a16:creationId xmlns:a16="http://schemas.microsoft.com/office/drawing/2014/main" id="{99AA1843-D916-471B-A9F3-25127E8A6779}"/>
              </a:ext>
            </a:extLst>
          </p:cNvPr>
          <p:cNvSpPr/>
          <p:nvPr/>
        </p:nvSpPr>
        <p:spPr>
          <a:xfrm>
            <a:off x="5486400" y="3789806"/>
            <a:ext cx="6096000" cy="923330"/>
          </a:xfrm>
          <a:prstGeom prst="rect">
            <a:avLst/>
          </a:prstGeom>
        </p:spPr>
        <p:txBody>
          <a:bodyPr>
            <a:spAutoFit/>
          </a:bodyPr>
          <a:lstStyle/>
          <a:p>
            <a:r>
              <a:rPr lang="zh-CN" altLang="en-US" b="1" dirty="0"/>
              <a:t>外部应用程序接口层</a:t>
            </a:r>
            <a:r>
              <a:rPr lang="zh-CN" altLang="en-US" dirty="0"/>
              <a:t>是接受某一层或某一子系统的数据对象，调用外部接口进行逻辑处理后返回数据对象供子系统或展现层使用 </a:t>
            </a:r>
          </a:p>
        </p:txBody>
      </p:sp>
      <p:cxnSp>
        <p:nvCxnSpPr>
          <p:cNvPr id="11" name="直接连接符 10">
            <a:extLst>
              <a:ext uri="{FF2B5EF4-FFF2-40B4-BE49-F238E27FC236}">
                <a16:creationId xmlns:a16="http://schemas.microsoft.com/office/drawing/2014/main" id="{32C4C67E-FEAF-4DFF-8268-2EC3B277B9D1}"/>
              </a:ext>
            </a:extLst>
          </p:cNvPr>
          <p:cNvCxnSpPr>
            <a:cxnSpLocks/>
            <a:endCxn id="12" idx="1"/>
          </p:cNvCxnSpPr>
          <p:nvPr/>
        </p:nvCxnSpPr>
        <p:spPr>
          <a:xfrm>
            <a:off x="3294724" y="1764890"/>
            <a:ext cx="220647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5D0821A-8060-4E36-B4C9-4B0A22ACDE80}"/>
              </a:ext>
            </a:extLst>
          </p:cNvPr>
          <p:cNvCxnSpPr>
            <a:cxnSpLocks/>
            <a:endCxn id="13" idx="1"/>
          </p:cNvCxnSpPr>
          <p:nvPr/>
        </p:nvCxnSpPr>
        <p:spPr>
          <a:xfrm>
            <a:off x="2408437" y="2334541"/>
            <a:ext cx="3092759" cy="632794"/>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7BF3D67-0BC2-4459-AB24-FC18068DCEF1}"/>
              </a:ext>
            </a:extLst>
          </p:cNvPr>
          <p:cNvCxnSpPr>
            <a:cxnSpLocks/>
          </p:cNvCxnSpPr>
          <p:nvPr/>
        </p:nvCxnSpPr>
        <p:spPr>
          <a:xfrm>
            <a:off x="3861786" y="2334541"/>
            <a:ext cx="1711911" cy="174002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85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flipH="1">
            <a:off x="-13865" y="0"/>
            <a:ext cx="5500275" cy="6723955"/>
            <a:chOff x="6691725" y="0"/>
            <a:chExt cx="5500275" cy="6723955"/>
          </a:xfrm>
        </p:grpSpPr>
        <p:sp>
          <p:nvSpPr>
            <p:cNvPr id="2" name="等腰三角形 1"/>
            <p:cNvSpPr/>
            <p:nvPr/>
          </p:nvSpPr>
          <p:spPr>
            <a:xfrm rot="10800000">
              <a:off x="6691746" y="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0800000">
              <a:off x="8601014" y="342899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rot="10800000">
              <a:off x="10510281" y="3429000"/>
              <a:ext cx="1681719" cy="1645920"/>
            </a:xfrm>
            <a:custGeom>
              <a:avLst/>
              <a:gdLst>
                <a:gd name="connsiteX0" fmla="*/ 1681719 w 1681719"/>
                <a:gd name="connsiteY0" fmla="*/ 1645920 h 1645920"/>
                <a:gd name="connsiteX1" fmla="*/ 0 w 1681719"/>
                <a:gd name="connsiteY1" fmla="*/ 1645920 h 1645920"/>
                <a:gd name="connsiteX2" fmla="*/ 0 w 1681719"/>
                <a:gd name="connsiteY2" fmla="*/ 1253596 h 1645920"/>
                <a:gd name="connsiteX3" fmla="*/ 727086 w 1681719"/>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19" h="1645920">
                  <a:moveTo>
                    <a:pt x="1681719" y="1645920"/>
                  </a:moveTo>
                  <a:lnTo>
                    <a:pt x="0" y="1645920"/>
                  </a:lnTo>
                  <a:lnTo>
                    <a:pt x="0" y="1253596"/>
                  </a:lnTo>
                  <a:lnTo>
                    <a:pt x="727086"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0510280" y="1783080"/>
              <a:ext cx="1681720" cy="1645920"/>
            </a:xfrm>
            <a:custGeom>
              <a:avLst/>
              <a:gdLst>
                <a:gd name="connsiteX0" fmla="*/ 954634 w 1681720"/>
                <a:gd name="connsiteY0" fmla="*/ 0 h 1645920"/>
                <a:gd name="connsiteX1" fmla="*/ 1681720 w 1681720"/>
                <a:gd name="connsiteY1" fmla="*/ 1253598 h 1645920"/>
                <a:gd name="connsiteX2" fmla="*/ 1681720 w 1681720"/>
                <a:gd name="connsiteY2" fmla="*/ 1645920 h 1645920"/>
                <a:gd name="connsiteX3" fmla="*/ 0 w 1681720"/>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681720" h="1645920">
                  <a:moveTo>
                    <a:pt x="954634" y="0"/>
                  </a:moveTo>
                  <a:lnTo>
                    <a:pt x="1681720" y="1253598"/>
                  </a:lnTo>
                  <a:lnTo>
                    <a:pt x="1681720" y="1645920"/>
                  </a:lnTo>
                  <a:lnTo>
                    <a:pt x="0" y="164592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8600991" y="5078022"/>
              <a:ext cx="1909281" cy="1645933"/>
            </a:xfrm>
            <a:prstGeom prst="triangle">
              <a:avLst/>
            </a:prstGeom>
            <a:solidFill>
              <a:srgbClr val="A5CFE5">
                <a:alpha val="52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10800000">
              <a:off x="10510279" y="137158"/>
              <a:ext cx="1681721" cy="1645920"/>
            </a:xfrm>
            <a:custGeom>
              <a:avLst/>
              <a:gdLst>
                <a:gd name="connsiteX0" fmla="*/ 1681721 w 1681721"/>
                <a:gd name="connsiteY0" fmla="*/ 1645920 h 1645920"/>
                <a:gd name="connsiteX1" fmla="*/ 0 w 1681721"/>
                <a:gd name="connsiteY1" fmla="*/ 1645920 h 1645920"/>
                <a:gd name="connsiteX2" fmla="*/ 0 w 1681721"/>
                <a:gd name="connsiteY2" fmla="*/ 1253600 h 1645920"/>
                <a:gd name="connsiteX3" fmla="*/ 727088 w 1681721"/>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21" h="1645920">
                  <a:moveTo>
                    <a:pt x="1681721" y="1645920"/>
                  </a:moveTo>
                  <a:lnTo>
                    <a:pt x="0" y="1645920"/>
                  </a:lnTo>
                  <a:lnTo>
                    <a:pt x="0" y="1253600"/>
                  </a:lnTo>
                  <a:lnTo>
                    <a:pt x="727088"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9555645"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7646375" y="507491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6691725" y="5074928"/>
              <a:ext cx="1909257" cy="1645912"/>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9555641" y="507492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9555641" y="1783080"/>
              <a:ext cx="1909267" cy="1645920"/>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7646348"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7285065" y="765802"/>
              <a:ext cx="954634" cy="1645920"/>
            </a:xfrm>
            <a:prstGeom prst="line">
              <a:avLst/>
            </a:prstGeom>
            <a:ln w="3175">
              <a:solidFill>
                <a:srgbClr val="A5CFE5"/>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596256" y="1835759"/>
            <a:ext cx="730202" cy="611075"/>
            <a:chOff x="6541454" y="2317292"/>
            <a:chExt cx="730202" cy="611075"/>
          </a:xfrm>
        </p:grpSpPr>
        <p:sp>
          <p:nvSpPr>
            <p:cNvPr id="17" name="等腰三角形 16"/>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596256" y="2723491"/>
            <a:ext cx="730202" cy="611075"/>
            <a:chOff x="6541454" y="2317292"/>
            <a:chExt cx="730202" cy="611075"/>
          </a:xfrm>
        </p:grpSpPr>
        <p:sp>
          <p:nvSpPr>
            <p:cNvPr id="20" name="等腰三角形 19"/>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596256" y="3611223"/>
            <a:ext cx="730202" cy="611075"/>
            <a:chOff x="6541454" y="2317292"/>
            <a:chExt cx="730202" cy="611075"/>
          </a:xfrm>
        </p:grpSpPr>
        <p:sp>
          <p:nvSpPr>
            <p:cNvPr id="23" name="等腰三角形 2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596256" y="4498956"/>
            <a:ext cx="730202" cy="611075"/>
            <a:chOff x="6541454" y="2317292"/>
            <a:chExt cx="730202" cy="611075"/>
          </a:xfrm>
        </p:grpSpPr>
        <p:sp>
          <p:nvSpPr>
            <p:cNvPr id="26" name="等腰三角形 25"/>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6684200" y="1968379"/>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29" name="文本框 28"/>
          <p:cNvSpPr txBox="1"/>
          <p:nvPr/>
        </p:nvSpPr>
        <p:spPr>
          <a:xfrm>
            <a:off x="6684200" y="4633582"/>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04</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30" name="文本框 29"/>
          <p:cNvSpPr txBox="1"/>
          <p:nvPr/>
        </p:nvSpPr>
        <p:spPr>
          <a:xfrm>
            <a:off x="6684200" y="3745181"/>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31" name="文本框 30"/>
          <p:cNvSpPr txBox="1"/>
          <p:nvPr/>
        </p:nvSpPr>
        <p:spPr>
          <a:xfrm>
            <a:off x="6684200" y="2856780"/>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grpSp>
        <p:nvGrpSpPr>
          <p:cNvPr id="40" name="组合 39"/>
          <p:cNvGrpSpPr/>
          <p:nvPr/>
        </p:nvGrpSpPr>
        <p:grpSpPr>
          <a:xfrm>
            <a:off x="7756990" y="1945503"/>
            <a:ext cx="3419605" cy="461962"/>
            <a:chOff x="7959283" y="2346556"/>
            <a:chExt cx="3419605" cy="461962"/>
          </a:xfrm>
        </p:grpSpPr>
        <p:sp>
          <p:nvSpPr>
            <p:cNvPr id="32" name="矩形 2"/>
            <p:cNvSpPr>
              <a:spLocks noChangeArrowheads="1"/>
            </p:cNvSpPr>
            <p:nvPr/>
          </p:nvSpPr>
          <p:spPr bwMode="auto">
            <a:xfrm>
              <a:off x="9173821" y="2346556"/>
              <a:ext cx="220506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系统简介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6" name="直接连接符 35"/>
            <p:cNvCxnSpPr/>
            <p:nvPr/>
          </p:nvCxnSpPr>
          <p:spPr>
            <a:xfrm>
              <a:off x="7959283" y="2593180"/>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7756990" y="4612957"/>
            <a:ext cx="3419605" cy="461962"/>
            <a:chOff x="7959283" y="4349981"/>
            <a:chExt cx="3419605" cy="461962"/>
          </a:xfrm>
        </p:grpSpPr>
        <p:sp>
          <p:nvSpPr>
            <p:cNvPr id="35" name="矩形 34"/>
            <p:cNvSpPr>
              <a:spLocks noChangeArrowheads="1"/>
            </p:cNvSpPr>
            <p:nvPr/>
          </p:nvSpPr>
          <p:spPr bwMode="auto">
            <a:xfrm>
              <a:off x="9173821" y="4349981"/>
              <a:ext cx="220506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界面展示</a:t>
              </a:r>
              <a:endParaRPr lang="da-DK"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7" name="直接连接符 36"/>
            <p:cNvCxnSpPr/>
            <p:nvPr/>
          </p:nvCxnSpPr>
          <p:spPr>
            <a:xfrm>
              <a:off x="7959283" y="4579922"/>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7756990" y="3724863"/>
            <a:ext cx="3419605" cy="460375"/>
            <a:chOff x="7959283" y="3683231"/>
            <a:chExt cx="3419605" cy="460375"/>
          </a:xfrm>
        </p:grpSpPr>
        <p:sp>
          <p:nvSpPr>
            <p:cNvPr id="34" name="矩形 26"/>
            <p:cNvSpPr>
              <a:spLocks noChangeArrowheads="1"/>
            </p:cNvSpPr>
            <p:nvPr/>
          </p:nvSpPr>
          <p:spPr bwMode="auto">
            <a:xfrm>
              <a:off x="9173821" y="3683231"/>
              <a:ext cx="22050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系统分析</a:t>
              </a:r>
              <a:endParaRPr lang="da-DK"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8" name="直接连接符 37"/>
            <p:cNvCxnSpPr/>
            <p:nvPr/>
          </p:nvCxnSpPr>
          <p:spPr>
            <a:xfrm>
              <a:off x="7959283" y="3917674"/>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7756990" y="2835183"/>
            <a:ext cx="3419605" cy="461962"/>
            <a:chOff x="7959283" y="3013306"/>
            <a:chExt cx="3419605" cy="461962"/>
          </a:xfrm>
        </p:grpSpPr>
        <p:sp>
          <p:nvSpPr>
            <p:cNvPr id="33" name="矩形 32"/>
            <p:cNvSpPr>
              <a:spLocks noChangeArrowheads="1"/>
            </p:cNvSpPr>
            <p:nvPr/>
          </p:nvSpPr>
          <p:spPr bwMode="auto">
            <a:xfrm>
              <a:off x="9173821" y="3013306"/>
              <a:ext cx="220506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endParaRPr lang="da-DK"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9" name="直接连接符 38"/>
            <p:cNvCxnSpPr/>
            <p:nvPr/>
          </p:nvCxnSpPr>
          <p:spPr>
            <a:xfrm>
              <a:off x="7959283" y="3255427"/>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61904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54B7E3B-CC5C-4833-AF5C-DD9F13DCF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09" y="1157579"/>
            <a:ext cx="4922350" cy="4401322"/>
          </a:xfrm>
          <a:prstGeom prst="rect">
            <a:avLst/>
          </a:prstGeom>
        </p:spPr>
      </p:pic>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6" name="矩形 5">
            <a:extLst>
              <a:ext uri="{FF2B5EF4-FFF2-40B4-BE49-F238E27FC236}">
                <a16:creationId xmlns:a16="http://schemas.microsoft.com/office/drawing/2014/main" id="{5534C18A-6842-4607-83F8-E56D5FA1D4B1}"/>
              </a:ext>
            </a:extLst>
          </p:cNvPr>
          <p:cNvSpPr/>
          <p:nvPr/>
        </p:nvSpPr>
        <p:spPr>
          <a:xfrm>
            <a:off x="5484284" y="1085268"/>
            <a:ext cx="4192376" cy="369332"/>
          </a:xfrm>
          <a:prstGeom prst="rect">
            <a:avLst/>
          </a:prstGeom>
        </p:spPr>
        <p:txBody>
          <a:bodyPr wrap="square">
            <a:spAutoFit/>
          </a:bodyPr>
          <a:lstStyle/>
          <a:p>
            <a:r>
              <a:rPr lang="zh-CN" altLang="en-US" b="1" dirty="0"/>
              <a:t>业务接口层</a:t>
            </a:r>
            <a:r>
              <a:rPr lang="zh-CN" altLang="en-US" dirty="0"/>
              <a:t>是本系统对外功能的体现</a:t>
            </a:r>
          </a:p>
        </p:txBody>
      </p:sp>
      <p:pic>
        <p:nvPicPr>
          <p:cNvPr id="9" name="图片 8">
            <a:extLst>
              <a:ext uri="{FF2B5EF4-FFF2-40B4-BE49-F238E27FC236}">
                <a16:creationId xmlns:a16="http://schemas.microsoft.com/office/drawing/2014/main" id="{280C62E4-7148-4FBA-AC64-8B7326861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7002" y="1454600"/>
            <a:ext cx="4922350" cy="2121774"/>
          </a:xfrm>
          <a:prstGeom prst="rect">
            <a:avLst/>
          </a:prstGeom>
        </p:spPr>
      </p:pic>
      <p:sp>
        <p:nvSpPr>
          <p:cNvPr id="11" name="矩形 10">
            <a:extLst>
              <a:ext uri="{FF2B5EF4-FFF2-40B4-BE49-F238E27FC236}">
                <a16:creationId xmlns:a16="http://schemas.microsoft.com/office/drawing/2014/main" id="{52798C40-5A02-456C-8F18-2AA65938F0EA}"/>
              </a:ext>
            </a:extLst>
          </p:cNvPr>
          <p:cNvSpPr/>
          <p:nvPr/>
        </p:nvSpPr>
        <p:spPr>
          <a:xfrm>
            <a:off x="5484284" y="3576374"/>
            <a:ext cx="6096000" cy="646331"/>
          </a:xfrm>
          <a:prstGeom prst="rect">
            <a:avLst/>
          </a:prstGeom>
        </p:spPr>
        <p:txBody>
          <a:bodyPr>
            <a:spAutoFit/>
          </a:bodyPr>
          <a:lstStyle/>
          <a:p>
            <a:r>
              <a:rPr lang="zh-CN" altLang="en-US" b="1" dirty="0"/>
              <a:t>业务实现层</a:t>
            </a:r>
            <a:r>
              <a:rPr lang="zh-CN" altLang="en-US" dirty="0"/>
              <a:t>是整个分层架构的核心，通过业务实现层进行业务逻辑处理</a:t>
            </a:r>
          </a:p>
        </p:txBody>
      </p:sp>
      <p:pic>
        <p:nvPicPr>
          <p:cNvPr id="16" name="图片 15">
            <a:extLst>
              <a:ext uri="{FF2B5EF4-FFF2-40B4-BE49-F238E27FC236}">
                <a16:creationId xmlns:a16="http://schemas.microsoft.com/office/drawing/2014/main" id="{5A18D935-A82B-49BA-B202-0DE866CD80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4941" y="4222705"/>
            <a:ext cx="5346473" cy="2184062"/>
          </a:xfrm>
          <a:prstGeom prst="rect">
            <a:avLst/>
          </a:prstGeom>
        </p:spPr>
      </p:pic>
      <p:cxnSp>
        <p:nvCxnSpPr>
          <p:cNvPr id="12" name="直接连接符 11">
            <a:extLst>
              <a:ext uri="{FF2B5EF4-FFF2-40B4-BE49-F238E27FC236}">
                <a16:creationId xmlns:a16="http://schemas.microsoft.com/office/drawing/2014/main" id="{2DDC4AE1-504F-47C5-8FEB-3947D4C229B5}"/>
              </a:ext>
            </a:extLst>
          </p:cNvPr>
          <p:cNvCxnSpPr>
            <a:cxnSpLocks/>
          </p:cNvCxnSpPr>
          <p:nvPr/>
        </p:nvCxnSpPr>
        <p:spPr>
          <a:xfrm flipV="1">
            <a:off x="3127664" y="1285495"/>
            <a:ext cx="2356620" cy="161356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8FA5B18-5C8E-4A9B-96DC-4B3A0AF6B7BC}"/>
              </a:ext>
            </a:extLst>
          </p:cNvPr>
          <p:cNvCxnSpPr>
            <a:cxnSpLocks/>
          </p:cNvCxnSpPr>
          <p:nvPr/>
        </p:nvCxnSpPr>
        <p:spPr>
          <a:xfrm>
            <a:off x="3409025" y="3345998"/>
            <a:ext cx="1964129" cy="45033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1185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C9BAF19-93EF-4BE1-9126-DE4E3FDC3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09" y="1157579"/>
            <a:ext cx="4922350" cy="4401322"/>
          </a:xfrm>
          <a:prstGeom prst="rect">
            <a:avLst/>
          </a:prstGeom>
        </p:spPr>
      </p:pic>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8" name="矩形 7">
            <a:extLst>
              <a:ext uri="{FF2B5EF4-FFF2-40B4-BE49-F238E27FC236}">
                <a16:creationId xmlns:a16="http://schemas.microsoft.com/office/drawing/2014/main" id="{A0043D9F-EF8C-4B09-8C71-A254155E088B}"/>
              </a:ext>
            </a:extLst>
          </p:cNvPr>
          <p:cNvSpPr/>
          <p:nvPr/>
        </p:nvSpPr>
        <p:spPr>
          <a:xfrm>
            <a:off x="5241103" y="1294790"/>
            <a:ext cx="6096000" cy="646331"/>
          </a:xfrm>
          <a:prstGeom prst="rect">
            <a:avLst/>
          </a:prstGeom>
        </p:spPr>
        <p:txBody>
          <a:bodyPr>
            <a:spAutoFit/>
          </a:bodyPr>
          <a:lstStyle/>
          <a:p>
            <a:r>
              <a:rPr lang="zh-CN" altLang="en-US" b="1" dirty="0"/>
              <a:t>通用服务层</a:t>
            </a:r>
            <a:r>
              <a:rPr lang="zh-CN" altLang="en-US" dirty="0"/>
              <a:t>是业务实现层中逻辑处理的机制功能提取，提高业务逻辑处理复用性 </a:t>
            </a:r>
          </a:p>
        </p:txBody>
      </p:sp>
      <p:pic>
        <p:nvPicPr>
          <p:cNvPr id="13" name="图片 12">
            <a:extLst>
              <a:ext uri="{FF2B5EF4-FFF2-40B4-BE49-F238E27FC236}">
                <a16:creationId xmlns:a16="http://schemas.microsoft.com/office/drawing/2014/main" id="{2382501A-079D-4BA1-8286-D77937E98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492" y="1846555"/>
            <a:ext cx="3550961" cy="2113255"/>
          </a:xfrm>
          <a:prstGeom prst="rect">
            <a:avLst/>
          </a:prstGeom>
        </p:spPr>
      </p:pic>
      <p:sp>
        <p:nvSpPr>
          <p:cNvPr id="14" name="矩形 13">
            <a:extLst>
              <a:ext uri="{FF2B5EF4-FFF2-40B4-BE49-F238E27FC236}">
                <a16:creationId xmlns:a16="http://schemas.microsoft.com/office/drawing/2014/main" id="{7A3F19E3-C70E-44C6-B532-6EE4481E1035}"/>
              </a:ext>
            </a:extLst>
          </p:cNvPr>
          <p:cNvSpPr/>
          <p:nvPr/>
        </p:nvSpPr>
        <p:spPr>
          <a:xfrm>
            <a:off x="5339972" y="3898036"/>
            <a:ext cx="6096000" cy="923330"/>
          </a:xfrm>
          <a:prstGeom prst="rect">
            <a:avLst/>
          </a:prstGeom>
        </p:spPr>
        <p:txBody>
          <a:bodyPr>
            <a:spAutoFit/>
          </a:bodyPr>
          <a:lstStyle/>
          <a:p>
            <a:r>
              <a:rPr lang="en-US" altLang="zh-CN" b="1" dirty="0"/>
              <a:t>DTO(Data Transport Object) </a:t>
            </a:r>
            <a:r>
              <a:rPr lang="zh-CN" altLang="en-US" b="1" dirty="0"/>
              <a:t>组件库</a:t>
            </a:r>
            <a:r>
              <a:rPr lang="zh-CN" altLang="en-US" dirty="0"/>
              <a:t>中包含根据业务逻辑需要而定义的不同类，</a:t>
            </a:r>
            <a:r>
              <a:rPr lang="en-US" altLang="zh-CN" dirty="0"/>
              <a:t>DTO</a:t>
            </a:r>
            <a:r>
              <a:rPr lang="zh-CN" altLang="en-US" dirty="0"/>
              <a:t>的</a:t>
            </a:r>
            <a:r>
              <a:rPr lang="zh-CN" altLang="en-US"/>
              <a:t>使用有利于避免无用信息</a:t>
            </a:r>
            <a:r>
              <a:rPr lang="zh-CN" altLang="en-US" dirty="0"/>
              <a:t>的传递，一定程度上提高了运行效率与保障数据安全</a:t>
            </a:r>
          </a:p>
        </p:txBody>
      </p:sp>
      <p:sp>
        <p:nvSpPr>
          <p:cNvPr id="15" name="矩形 14">
            <a:extLst>
              <a:ext uri="{FF2B5EF4-FFF2-40B4-BE49-F238E27FC236}">
                <a16:creationId xmlns:a16="http://schemas.microsoft.com/office/drawing/2014/main" id="{2A1233CD-14B0-481E-98EF-641729A393DD}"/>
              </a:ext>
            </a:extLst>
          </p:cNvPr>
          <p:cNvSpPr/>
          <p:nvPr/>
        </p:nvSpPr>
        <p:spPr>
          <a:xfrm>
            <a:off x="5339972" y="5167996"/>
            <a:ext cx="6096000" cy="923330"/>
          </a:xfrm>
          <a:prstGeom prst="rect">
            <a:avLst/>
          </a:prstGeom>
        </p:spPr>
        <p:txBody>
          <a:bodyPr>
            <a:spAutoFit/>
          </a:bodyPr>
          <a:lstStyle/>
          <a:p>
            <a:r>
              <a:rPr lang="zh-CN" altLang="en-US" b="1" dirty="0"/>
              <a:t>业务实体库</a:t>
            </a:r>
            <a:r>
              <a:rPr lang="zh-CN" altLang="en-US" dirty="0"/>
              <a:t>中定义了用于业务逻辑处理且与数据源映射的系统数据类，降低与数据访问层的交互次数， 提高数据操作的安全性。 </a:t>
            </a:r>
          </a:p>
        </p:txBody>
      </p:sp>
      <p:cxnSp>
        <p:nvCxnSpPr>
          <p:cNvPr id="12" name="直接连接符 11">
            <a:extLst>
              <a:ext uri="{FF2B5EF4-FFF2-40B4-BE49-F238E27FC236}">
                <a16:creationId xmlns:a16="http://schemas.microsoft.com/office/drawing/2014/main" id="{F13968CB-FC23-49D6-80EB-ABD4D2D196DA}"/>
              </a:ext>
            </a:extLst>
          </p:cNvPr>
          <p:cNvCxnSpPr>
            <a:cxnSpLocks/>
          </p:cNvCxnSpPr>
          <p:nvPr/>
        </p:nvCxnSpPr>
        <p:spPr>
          <a:xfrm flipV="1">
            <a:off x="3204839" y="1541772"/>
            <a:ext cx="2102796" cy="2356264"/>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EC767B6-C7F0-49C9-87D3-227123AFCE9F}"/>
              </a:ext>
            </a:extLst>
          </p:cNvPr>
          <p:cNvCxnSpPr>
            <a:cxnSpLocks/>
          </p:cNvCxnSpPr>
          <p:nvPr/>
        </p:nvCxnSpPr>
        <p:spPr>
          <a:xfrm>
            <a:off x="882115" y="4084093"/>
            <a:ext cx="44084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CD13DC3-4B80-4C8D-8BEA-53E8B2DE634A}"/>
              </a:ext>
            </a:extLst>
          </p:cNvPr>
          <p:cNvCxnSpPr>
            <a:cxnSpLocks/>
          </p:cNvCxnSpPr>
          <p:nvPr/>
        </p:nvCxnSpPr>
        <p:spPr>
          <a:xfrm>
            <a:off x="4114800" y="3959810"/>
            <a:ext cx="1241910" cy="148404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094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D7AF062-E840-41EE-A538-8A66458F8A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09" y="1157579"/>
            <a:ext cx="4922350" cy="4401322"/>
          </a:xfrm>
          <a:prstGeom prst="rect">
            <a:avLst/>
          </a:prstGeom>
        </p:spPr>
      </p:pic>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6" name="矩形 5">
            <a:extLst>
              <a:ext uri="{FF2B5EF4-FFF2-40B4-BE49-F238E27FC236}">
                <a16:creationId xmlns:a16="http://schemas.microsoft.com/office/drawing/2014/main" id="{38FDFED4-61DA-4929-8F19-562A892BE75E}"/>
              </a:ext>
            </a:extLst>
          </p:cNvPr>
          <p:cNvSpPr/>
          <p:nvPr/>
        </p:nvSpPr>
        <p:spPr>
          <a:xfrm>
            <a:off x="5436093" y="1836328"/>
            <a:ext cx="6096000" cy="646331"/>
          </a:xfrm>
          <a:prstGeom prst="rect">
            <a:avLst/>
          </a:prstGeom>
        </p:spPr>
        <p:txBody>
          <a:bodyPr>
            <a:spAutoFit/>
          </a:bodyPr>
          <a:lstStyle/>
          <a:p>
            <a:r>
              <a:rPr lang="zh-CN" altLang="en-US" b="1" dirty="0"/>
              <a:t>数据访问层</a:t>
            </a:r>
            <a:r>
              <a:rPr lang="zh-CN" altLang="en-US" dirty="0"/>
              <a:t>主要负责数据库的访问，实现对数据表的增删改查，还可以为业务逻辑层返回相应的数据 </a:t>
            </a:r>
          </a:p>
        </p:txBody>
      </p:sp>
      <p:sp>
        <p:nvSpPr>
          <p:cNvPr id="9" name="矩形 8">
            <a:extLst>
              <a:ext uri="{FF2B5EF4-FFF2-40B4-BE49-F238E27FC236}">
                <a16:creationId xmlns:a16="http://schemas.microsoft.com/office/drawing/2014/main" id="{A0D21C68-F1DD-4A9A-A011-A6560F10DF66}"/>
              </a:ext>
            </a:extLst>
          </p:cNvPr>
          <p:cNvSpPr/>
          <p:nvPr/>
        </p:nvSpPr>
        <p:spPr>
          <a:xfrm>
            <a:off x="5436093" y="3301144"/>
            <a:ext cx="6096000" cy="646331"/>
          </a:xfrm>
          <a:prstGeom prst="rect">
            <a:avLst/>
          </a:prstGeom>
        </p:spPr>
        <p:txBody>
          <a:bodyPr>
            <a:spAutoFit/>
          </a:bodyPr>
          <a:lstStyle/>
          <a:p>
            <a:r>
              <a:rPr lang="zh-CN" altLang="en-US" b="1" dirty="0"/>
              <a:t>公共服务库</a:t>
            </a:r>
            <a:r>
              <a:rPr lang="zh-CN" altLang="en-US" dirty="0"/>
              <a:t>中包含一些与系统架构各个层面都息息相关的功能服务，供各个层面组件调用。</a:t>
            </a:r>
          </a:p>
        </p:txBody>
      </p:sp>
      <p:cxnSp>
        <p:nvCxnSpPr>
          <p:cNvPr id="11" name="直接连接符 10">
            <a:extLst>
              <a:ext uri="{FF2B5EF4-FFF2-40B4-BE49-F238E27FC236}">
                <a16:creationId xmlns:a16="http://schemas.microsoft.com/office/drawing/2014/main" id="{FA88188D-C8A7-4238-B0C5-9CB396A64962}"/>
              </a:ext>
            </a:extLst>
          </p:cNvPr>
          <p:cNvCxnSpPr>
            <a:cxnSpLocks/>
          </p:cNvCxnSpPr>
          <p:nvPr/>
        </p:nvCxnSpPr>
        <p:spPr>
          <a:xfrm flipV="1">
            <a:off x="3595456" y="2059985"/>
            <a:ext cx="1840637" cy="252977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4AA11CD-75AD-484F-903E-4A4ED5B00ACB}"/>
              </a:ext>
            </a:extLst>
          </p:cNvPr>
          <p:cNvCxnSpPr>
            <a:cxnSpLocks/>
          </p:cNvCxnSpPr>
          <p:nvPr/>
        </p:nvCxnSpPr>
        <p:spPr>
          <a:xfrm flipV="1">
            <a:off x="4722920" y="3548527"/>
            <a:ext cx="713172" cy="63285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02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5CFE5"/>
        </a:solidFill>
        <a:effectLst/>
      </p:bgPr>
    </p:bg>
    <p:spTree>
      <p:nvGrpSpPr>
        <p:cNvPr id="1" name=""/>
        <p:cNvGrpSpPr/>
        <p:nvPr/>
      </p:nvGrpSpPr>
      <p:grpSpPr>
        <a:xfrm>
          <a:off x="0" y="0"/>
          <a:ext cx="0" cy="0"/>
          <a:chOff x="0" y="0"/>
          <a:chExt cx="0" cy="0"/>
        </a:xfrm>
      </p:grpSpPr>
      <p:sp>
        <p:nvSpPr>
          <p:cNvPr id="7" name="文本框 6"/>
          <p:cNvSpPr txBox="1"/>
          <p:nvPr/>
        </p:nvSpPr>
        <p:spPr>
          <a:xfrm>
            <a:off x="3343789" y="2744373"/>
            <a:ext cx="6388039" cy="1107996"/>
          </a:xfrm>
          <a:prstGeom prst="rect">
            <a:avLst/>
          </a:prstGeom>
          <a:noFill/>
        </p:spPr>
        <p:txBody>
          <a:bodyPr wrap="square" rtlCol="0">
            <a:spAutoFit/>
          </a:bodyPr>
          <a:lstStyle/>
          <a:p>
            <a:r>
              <a:rPr lang="zh-CN" altLang="en-US" sz="6600" dirty="0">
                <a:solidFill>
                  <a:schemeClr val="bg1"/>
                </a:solidFill>
                <a:latin typeface="幼圆" panose="02010509060101010101" pitchFamily="49" charset="-122"/>
                <a:ea typeface="幼圆" panose="02010509060101010101" pitchFamily="49" charset="-122"/>
              </a:rPr>
              <a:t>系统分析</a:t>
            </a:r>
          </a:p>
        </p:txBody>
      </p:sp>
      <p:sp>
        <p:nvSpPr>
          <p:cNvPr id="8" name="等腰三角形 7"/>
          <p:cNvSpPr/>
          <p:nvPr/>
        </p:nvSpPr>
        <p:spPr>
          <a:xfrm rot="17411441">
            <a:off x="9537032" y="2688198"/>
            <a:ext cx="157387" cy="397133"/>
          </a:xfrm>
          <a:prstGeom prst="triangl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3615302">
            <a:off x="9286383" y="2463156"/>
            <a:ext cx="105790" cy="511888"/>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srcRect/>
          <a:stretch>
            <a:fillRect/>
          </a:stretch>
        </p:blipFill>
        <p:spPr>
          <a:xfrm>
            <a:off x="2040272" y="1847397"/>
            <a:ext cx="3365284" cy="2901948"/>
          </a:xfrm>
          <a:custGeom>
            <a:avLst/>
            <a:gdLst>
              <a:gd name="connsiteX0" fmla="*/ 0 w 3365284"/>
              <a:gd name="connsiteY0" fmla="*/ 0 h 2901948"/>
              <a:gd name="connsiteX1" fmla="*/ 3365284 w 3365284"/>
              <a:gd name="connsiteY1" fmla="*/ 0 h 2901948"/>
              <a:gd name="connsiteX2" fmla="*/ 3365284 w 3365284"/>
              <a:gd name="connsiteY2" fmla="*/ 624244 h 2901948"/>
              <a:gd name="connsiteX3" fmla="*/ 1524908 w 3365284"/>
              <a:gd name="connsiteY3" fmla="*/ 624244 h 2901948"/>
              <a:gd name="connsiteX4" fmla="*/ 1524908 w 3365284"/>
              <a:gd name="connsiteY4" fmla="*/ 2289173 h 2901948"/>
              <a:gd name="connsiteX5" fmla="*/ 3365284 w 3365284"/>
              <a:gd name="connsiteY5" fmla="*/ 2289173 h 2901948"/>
              <a:gd name="connsiteX6" fmla="*/ 3365284 w 3365284"/>
              <a:gd name="connsiteY6" fmla="*/ 2901948 h 2901948"/>
              <a:gd name="connsiteX7" fmla="*/ 0 w 3365284"/>
              <a:gd name="connsiteY7" fmla="*/ 2901948 h 29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284" h="2901948">
                <a:moveTo>
                  <a:pt x="0" y="0"/>
                </a:moveTo>
                <a:lnTo>
                  <a:pt x="3365284" y="0"/>
                </a:lnTo>
                <a:lnTo>
                  <a:pt x="3365284" y="624244"/>
                </a:lnTo>
                <a:lnTo>
                  <a:pt x="1524908" y="624244"/>
                </a:lnTo>
                <a:lnTo>
                  <a:pt x="1524908" y="2289173"/>
                </a:lnTo>
                <a:lnTo>
                  <a:pt x="3365284" y="2289173"/>
                </a:lnTo>
                <a:lnTo>
                  <a:pt x="3365284" y="2901948"/>
                </a:lnTo>
                <a:lnTo>
                  <a:pt x="0" y="2901948"/>
                </a:lnTo>
                <a:close/>
              </a:path>
            </a:pathLst>
          </a:custGeom>
        </p:spPr>
      </p:pic>
    </p:spTree>
    <p:extLst>
      <p:ext uri="{BB962C8B-B14F-4D97-AF65-F5344CB8AC3E}">
        <p14:creationId xmlns:p14="http://schemas.microsoft.com/office/powerpoint/2010/main" val="231980723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系统分析</a:t>
            </a:r>
          </a:p>
        </p:txBody>
      </p:sp>
      <p:sp>
        <p:nvSpPr>
          <p:cNvPr id="8" name="矩形 7"/>
          <p:cNvSpPr/>
          <p:nvPr/>
        </p:nvSpPr>
        <p:spPr>
          <a:xfrm>
            <a:off x="0" y="2125305"/>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1605477" y="2208528"/>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登录注册系统</a:t>
            </a:r>
          </a:p>
        </p:txBody>
      </p:sp>
      <p:pic>
        <p:nvPicPr>
          <p:cNvPr id="22" name="内容占位符 4">
            <a:extLst>
              <a:ext uri="{FF2B5EF4-FFF2-40B4-BE49-F238E27FC236}">
                <a16:creationId xmlns:a16="http://schemas.microsoft.com/office/drawing/2014/main" id="{6BAD3530-4CB8-400A-82A8-A5EF96B11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845" y="1945589"/>
            <a:ext cx="925989" cy="925989"/>
          </a:xfrm>
          <a:prstGeom prst="rect">
            <a:avLst/>
          </a:prstGeom>
        </p:spPr>
      </p:pic>
      <p:sp>
        <p:nvSpPr>
          <p:cNvPr id="23" name="矩形 22">
            <a:extLst>
              <a:ext uri="{FF2B5EF4-FFF2-40B4-BE49-F238E27FC236}">
                <a16:creationId xmlns:a16="http://schemas.microsoft.com/office/drawing/2014/main" id="{BBB8EF61-59C9-4278-81E5-EE8B494E5A00}"/>
              </a:ext>
            </a:extLst>
          </p:cNvPr>
          <p:cNvSpPr/>
          <p:nvPr/>
        </p:nvSpPr>
        <p:spPr>
          <a:xfrm>
            <a:off x="790839" y="3366290"/>
            <a:ext cx="4011980" cy="1270732"/>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用户在登录注册系统中进行登录和注册操作，从而正式进入到本系统的使用当中。</a:t>
            </a:r>
          </a:p>
        </p:txBody>
      </p:sp>
      <p:grpSp>
        <p:nvGrpSpPr>
          <p:cNvPr id="36" name="组合 35">
            <a:extLst>
              <a:ext uri="{FF2B5EF4-FFF2-40B4-BE49-F238E27FC236}">
                <a16:creationId xmlns:a16="http://schemas.microsoft.com/office/drawing/2014/main" id="{E51AFE49-D0BB-4E6F-94F0-B935B19C5558}"/>
              </a:ext>
            </a:extLst>
          </p:cNvPr>
          <p:cNvGrpSpPr/>
          <p:nvPr/>
        </p:nvGrpSpPr>
        <p:grpSpPr>
          <a:xfrm>
            <a:off x="4627849" y="1381062"/>
            <a:ext cx="7695769" cy="4536504"/>
            <a:chOff x="4627849" y="1381062"/>
            <a:chExt cx="7695769" cy="4536504"/>
          </a:xfrm>
        </p:grpSpPr>
        <p:pic>
          <p:nvPicPr>
            <p:cNvPr id="20" name="图片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27849" y="1381062"/>
              <a:ext cx="7695769" cy="4536504"/>
            </a:xfrm>
            <a:prstGeom prst="rect">
              <a:avLst/>
            </a:prstGeom>
          </p:spPr>
        </p:pic>
        <p:pic>
          <p:nvPicPr>
            <p:cNvPr id="35" name="图片 34">
              <a:extLst>
                <a:ext uri="{FF2B5EF4-FFF2-40B4-BE49-F238E27FC236}">
                  <a16:creationId xmlns:a16="http://schemas.microsoft.com/office/drawing/2014/main" id="{733A5E59-4F3A-4969-8CFA-C6693963D8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006" y="1829096"/>
              <a:ext cx="5556425" cy="3396359"/>
            </a:xfrm>
            <a:prstGeom prst="rect">
              <a:avLst/>
            </a:prstGeom>
          </p:spPr>
        </p:pic>
      </p:grpSp>
    </p:spTree>
    <p:extLst>
      <p:ext uri="{BB962C8B-B14F-4D97-AF65-F5344CB8AC3E}">
        <p14:creationId xmlns:p14="http://schemas.microsoft.com/office/powerpoint/2010/main" val="422878565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56606" y="2909993"/>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用例图</a:t>
            </a: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756606" y="3553553"/>
            <a:ext cx="3168602" cy="1270732"/>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左图为本系统的用例图，主要包括登录、注册两个用例</a:t>
            </a:r>
          </a:p>
        </p:txBody>
      </p:sp>
      <p:pic>
        <p:nvPicPr>
          <p:cNvPr id="1026" name="Picture 2" descr="https://z3.ax1x.com/2021/04/14/cc31Vx.jpg">
            <a:extLst>
              <a:ext uri="{FF2B5EF4-FFF2-40B4-BE49-F238E27FC236}">
                <a16:creationId xmlns:a16="http://schemas.microsoft.com/office/drawing/2014/main" id="{AB8FC341-02B3-4FE5-90D4-F00707CD9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20" y="1530381"/>
            <a:ext cx="7025228" cy="4781642"/>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FB1D3C83-65A2-4232-8AB5-38B92C550547}"/>
              </a:ext>
            </a:extLst>
          </p:cNvPr>
          <p:cNvSpPr txBox="1"/>
          <p:nvPr/>
        </p:nvSpPr>
        <p:spPr>
          <a:xfrm>
            <a:off x="1804404" y="452927"/>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登录注册系统</a:t>
            </a:r>
          </a:p>
        </p:txBody>
      </p:sp>
      <p:pic>
        <p:nvPicPr>
          <p:cNvPr id="17" name="内容占位符 4">
            <a:extLst>
              <a:ext uri="{FF2B5EF4-FFF2-40B4-BE49-F238E27FC236}">
                <a16:creationId xmlns:a16="http://schemas.microsoft.com/office/drawing/2014/main" id="{B1E2EB2C-A1C9-40B1-8A67-78D2EB7064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772" y="189988"/>
            <a:ext cx="925989" cy="925989"/>
          </a:xfrm>
          <a:prstGeom prst="rect">
            <a:avLst/>
          </a:prstGeom>
        </p:spPr>
      </p:pic>
    </p:spTree>
    <p:extLst>
      <p:ext uri="{BB962C8B-B14F-4D97-AF65-F5344CB8AC3E}">
        <p14:creationId xmlns:p14="http://schemas.microsoft.com/office/powerpoint/2010/main" val="291902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56606" y="2207417"/>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时序图</a:t>
            </a:r>
          </a:p>
        </p:txBody>
      </p:sp>
      <p:cxnSp>
        <p:nvCxnSpPr>
          <p:cNvPr id="11" name="直接连接符 10"/>
          <p:cNvCxnSpPr/>
          <p:nvPr/>
        </p:nvCxnSpPr>
        <p:spPr>
          <a:xfrm>
            <a:off x="8300710" y="2136956"/>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47577" y="2793634"/>
            <a:ext cx="3168602" cy="82753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左图是登录和注册两个用例的时序图</a:t>
            </a:r>
          </a:p>
        </p:txBody>
      </p:sp>
      <p:pic>
        <p:nvPicPr>
          <p:cNvPr id="17" name="图片 16">
            <a:extLst>
              <a:ext uri="{FF2B5EF4-FFF2-40B4-BE49-F238E27FC236}">
                <a16:creationId xmlns:a16="http://schemas.microsoft.com/office/drawing/2014/main" id="{0F10BB47-FE2F-4CB8-ABC7-B6EFA99885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5301" y="1115977"/>
            <a:ext cx="5699103" cy="5671628"/>
          </a:xfrm>
          <a:prstGeom prst="rect">
            <a:avLst/>
          </a:prstGeom>
        </p:spPr>
      </p:pic>
      <p:sp>
        <p:nvSpPr>
          <p:cNvPr id="22" name="文本框 21">
            <a:extLst>
              <a:ext uri="{FF2B5EF4-FFF2-40B4-BE49-F238E27FC236}">
                <a16:creationId xmlns:a16="http://schemas.microsoft.com/office/drawing/2014/main" id="{B8F46B64-AB5E-47A9-A8FD-3316104C713E}"/>
              </a:ext>
            </a:extLst>
          </p:cNvPr>
          <p:cNvSpPr txBox="1"/>
          <p:nvPr/>
        </p:nvSpPr>
        <p:spPr>
          <a:xfrm>
            <a:off x="1804404" y="452927"/>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登录注册系统</a:t>
            </a:r>
          </a:p>
        </p:txBody>
      </p:sp>
      <p:pic>
        <p:nvPicPr>
          <p:cNvPr id="23" name="内容占位符 4">
            <a:extLst>
              <a:ext uri="{FF2B5EF4-FFF2-40B4-BE49-F238E27FC236}">
                <a16:creationId xmlns:a16="http://schemas.microsoft.com/office/drawing/2014/main" id="{3E3862F4-988C-4FFE-B3DC-27D6AAF3B8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772" y="189988"/>
            <a:ext cx="925989" cy="925989"/>
          </a:xfrm>
          <a:prstGeom prst="rect">
            <a:avLst/>
          </a:prstGeom>
        </p:spPr>
      </p:pic>
    </p:spTree>
    <p:extLst>
      <p:ext uri="{BB962C8B-B14F-4D97-AF65-F5344CB8AC3E}">
        <p14:creationId xmlns:p14="http://schemas.microsoft.com/office/powerpoint/2010/main" val="399331285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系统分析</a:t>
            </a:r>
          </a:p>
        </p:txBody>
      </p:sp>
      <p:sp>
        <p:nvSpPr>
          <p:cNvPr id="8" name="矩形 7"/>
          <p:cNvSpPr/>
          <p:nvPr/>
        </p:nvSpPr>
        <p:spPr>
          <a:xfrm>
            <a:off x="0" y="2125305"/>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1605477" y="2208528"/>
            <a:ext cx="252028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用户信息系统</a:t>
            </a:r>
            <a:endParaRPr lang="zh-CN" altLang="en-US" sz="2000" b="1"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BBB8EF61-59C9-4278-81E5-EE8B494E5A00}"/>
              </a:ext>
            </a:extLst>
          </p:cNvPr>
          <p:cNvSpPr/>
          <p:nvPr/>
        </p:nvSpPr>
        <p:spPr>
          <a:xfrm>
            <a:off x="790839" y="3366290"/>
            <a:ext cx="4011980" cy="82753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用户通过该系统可以查看和修改个人信息。</a:t>
            </a:r>
            <a:endPar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p:txBody>
      </p:sp>
      <p:pic>
        <p:nvPicPr>
          <p:cNvPr id="13" name="图片 12">
            <a:extLst>
              <a:ext uri="{FF2B5EF4-FFF2-40B4-BE49-F238E27FC236}">
                <a16:creationId xmlns:a16="http://schemas.microsoft.com/office/drawing/2014/main" id="{F5669264-C741-448C-AD0C-3A88A973C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60" y="1900696"/>
            <a:ext cx="1015774" cy="1015774"/>
          </a:xfrm>
          <a:prstGeom prst="rect">
            <a:avLst/>
          </a:prstGeom>
        </p:spPr>
      </p:pic>
      <p:grpSp>
        <p:nvGrpSpPr>
          <p:cNvPr id="11" name="组合 10">
            <a:extLst>
              <a:ext uri="{FF2B5EF4-FFF2-40B4-BE49-F238E27FC236}">
                <a16:creationId xmlns:a16="http://schemas.microsoft.com/office/drawing/2014/main" id="{C7C1677A-2E45-4A79-A47D-8A8B888006AE}"/>
              </a:ext>
            </a:extLst>
          </p:cNvPr>
          <p:cNvGrpSpPr/>
          <p:nvPr/>
        </p:nvGrpSpPr>
        <p:grpSpPr>
          <a:xfrm>
            <a:off x="4627849" y="1381062"/>
            <a:ext cx="7695769" cy="4536504"/>
            <a:chOff x="4627849" y="1381062"/>
            <a:chExt cx="7695769" cy="4536504"/>
          </a:xfrm>
        </p:grpSpPr>
        <p:pic>
          <p:nvPicPr>
            <p:cNvPr id="24" name="图片 23">
              <a:extLst>
                <a:ext uri="{FF2B5EF4-FFF2-40B4-BE49-F238E27FC236}">
                  <a16:creationId xmlns:a16="http://schemas.microsoft.com/office/drawing/2014/main" id="{DB174FB0-9A85-441A-867D-C7D584CD7A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27849" y="1381062"/>
              <a:ext cx="7695769" cy="4536504"/>
            </a:xfrm>
            <a:prstGeom prst="rect">
              <a:avLst/>
            </a:prstGeom>
          </p:spPr>
        </p:pic>
        <p:pic>
          <p:nvPicPr>
            <p:cNvPr id="26" name="图片 25">
              <a:extLst>
                <a:ext uri="{FF2B5EF4-FFF2-40B4-BE49-F238E27FC236}">
                  <a16:creationId xmlns:a16="http://schemas.microsoft.com/office/drawing/2014/main" id="{8272AC02-9981-42C1-ACC3-B5E4A8BD0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006" y="1797923"/>
              <a:ext cx="5556425" cy="3396359"/>
            </a:xfrm>
            <a:prstGeom prst="rect">
              <a:avLst/>
            </a:prstGeom>
          </p:spPr>
        </p:pic>
      </p:grpSp>
    </p:spTree>
    <p:extLst>
      <p:ext uri="{BB962C8B-B14F-4D97-AF65-F5344CB8AC3E}">
        <p14:creationId xmlns:p14="http://schemas.microsoft.com/office/powerpoint/2010/main" val="13399284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E0A74D-9075-4804-8F9C-7D76A94ED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66" y="2007908"/>
            <a:ext cx="8394673" cy="3571121"/>
          </a:xfrm>
          <a:prstGeom prst="rect">
            <a:avLst/>
          </a:prstGeom>
        </p:spPr>
      </p:pic>
      <p:sp>
        <p:nvSpPr>
          <p:cNvPr id="4" name="文本框 3">
            <a:extLst>
              <a:ext uri="{FF2B5EF4-FFF2-40B4-BE49-F238E27FC236}">
                <a16:creationId xmlns:a16="http://schemas.microsoft.com/office/drawing/2014/main" id="{54B54105-5821-4BA4-8D26-F8483E18F9F4}"/>
              </a:ext>
            </a:extLst>
          </p:cNvPr>
          <p:cNvSpPr txBox="1"/>
          <p:nvPr/>
        </p:nvSpPr>
        <p:spPr>
          <a:xfrm>
            <a:off x="8756606" y="2909993"/>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用例图</a:t>
            </a:r>
          </a:p>
        </p:txBody>
      </p:sp>
      <p:cxnSp>
        <p:nvCxnSpPr>
          <p:cNvPr id="5" name="直接连接符 4">
            <a:extLst>
              <a:ext uri="{FF2B5EF4-FFF2-40B4-BE49-F238E27FC236}">
                <a16:creationId xmlns:a16="http://schemas.microsoft.com/office/drawing/2014/main" id="{1E3E4769-C4D3-499E-AC03-7E7CB94AD820}"/>
              </a:ext>
            </a:extLst>
          </p:cNvPr>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9385771-911F-47D3-A5C4-753C2FDE6DF5}"/>
              </a:ext>
            </a:extLst>
          </p:cNvPr>
          <p:cNvSpPr/>
          <p:nvPr/>
        </p:nvSpPr>
        <p:spPr>
          <a:xfrm>
            <a:off x="8756606" y="3553553"/>
            <a:ext cx="3168602" cy="1270732"/>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左图为本系统的用例图，</a:t>
            </a:r>
            <a:r>
              <a:rPr lang="zh-CN" altLang="en-US" sz="240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主要包括用户查看和修改个人信息。</a:t>
            </a:r>
            <a:endPar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p:txBody>
      </p:sp>
      <p:sp>
        <p:nvSpPr>
          <p:cNvPr id="12" name="文本框 11">
            <a:extLst>
              <a:ext uri="{FF2B5EF4-FFF2-40B4-BE49-F238E27FC236}">
                <a16:creationId xmlns:a16="http://schemas.microsoft.com/office/drawing/2014/main" id="{8ACF41A6-2CAE-431D-8647-E8958F39EDA1}"/>
              </a:ext>
            </a:extLst>
          </p:cNvPr>
          <p:cNvSpPr txBox="1"/>
          <p:nvPr/>
        </p:nvSpPr>
        <p:spPr>
          <a:xfrm>
            <a:off x="1595087" y="581420"/>
            <a:ext cx="252028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用户信息系统</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66A07292-51E9-48EF-8E92-748549849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0" y="273588"/>
            <a:ext cx="1015774" cy="1015774"/>
          </a:xfrm>
          <a:prstGeom prst="rect">
            <a:avLst/>
          </a:prstGeom>
        </p:spPr>
      </p:pic>
    </p:spTree>
    <p:extLst>
      <p:ext uri="{BB962C8B-B14F-4D97-AF65-F5344CB8AC3E}">
        <p14:creationId xmlns:p14="http://schemas.microsoft.com/office/powerpoint/2010/main" val="3759982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BECAE9-D786-4C33-B912-BB44E2E48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357" y="1712816"/>
            <a:ext cx="7382728" cy="4871596"/>
          </a:xfrm>
          <a:prstGeom prst="rect">
            <a:avLst/>
          </a:prstGeom>
        </p:spPr>
      </p:pic>
      <p:sp>
        <p:nvSpPr>
          <p:cNvPr id="4" name="文本框 3">
            <a:extLst>
              <a:ext uri="{FF2B5EF4-FFF2-40B4-BE49-F238E27FC236}">
                <a16:creationId xmlns:a16="http://schemas.microsoft.com/office/drawing/2014/main" id="{3FFE1ED5-0DCE-444E-BC7A-092ACBF824DD}"/>
              </a:ext>
            </a:extLst>
          </p:cNvPr>
          <p:cNvSpPr txBox="1"/>
          <p:nvPr/>
        </p:nvSpPr>
        <p:spPr>
          <a:xfrm>
            <a:off x="8756606" y="2207417"/>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时序图</a:t>
            </a:r>
          </a:p>
        </p:txBody>
      </p:sp>
      <p:cxnSp>
        <p:nvCxnSpPr>
          <p:cNvPr id="5" name="直接连接符 4">
            <a:extLst>
              <a:ext uri="{FF2B5EF4-FFF2-40B4-BE49-F238E27FC236}">
                <a16:creationId xmlns:a16="http://schemas.microsoft.com/office/drawing/2014/main" id="{67BB6EE8-FE84-4A06-BC03-33614D82330F}"/>
              </a:ext>
            </a:extLst>
          </p:cNvPr>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D0625FE-C4D8-4C65-8D1E-0A2FF14FFBB3}"/>
              </a:ext>
            </a:extLst>
          </p:cNvPr>
          <p:cNvSpPr/>
          <p:nvPr/>
        </p:nvSpPr>
        <p:spPr>
          <a:xfrm>
            <a:off x="8826686" y="3132999"/>
            <a:ext cx="3168602" cy="82753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a:t>
            </a:r>
            <a:r>
              <a:rPr lang="zh-CN" altLang="en-US" sz="240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图是用户修改个人信息的时序图。</a:t>
            </a:r>
            <a:endPar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p:txBody>
      </p:sp>
      <p:sp>
        <p:nvSpPr>
          <p:cNvPr id="12" name="文本框 11">
            <a:extLst>
              <a:ext uri="{FF2B5EF4-FFF2-40B4-BE49-F238E27FC236}">
                <a16:creationId xmlns:a16="http://schemas.microsoft.com/office/drawing/2014/main" id="{BE7FE811-1F1C-4AF5-AF8A-6CF87E68A626}"/>
              </a:ext>
            </a:extLst>
          </p:cNvPr>
          <p:cNvSpPr txBox="1"/>
          <p:nvPr/>
        </p:nvSpPr>
        <p:spPr>
          <a:xfrm>
            <a:off x="1595087" y="581420"/>
            <a:ext cx="252028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用户信息系统</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EE55BA63-6B20-4754-8542-C74DD8C29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70" y="273588"/>
            <a:ext cx="1015774" cy="1015774"/>
          </a:xfrm>
          <a:prstGeom prst="rect">
            <a:avLst/>
          </a:prstGeom>
        </p:spPr>
      </p:pic>
    </p:spTree>
    <p:extLst>
      <p:ext uri="{BB962C8B-B14F-4D97-AF65-F5344CB8AC3E}">
        <p14:creationId xmlns:p14="http://schemas.microsoft.com/office/powerpoint/2010/main" val="308106733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5CFE5"/>
        </a:solidFill>
        <a:effectLst/>
      </p:bgPr>
    </p:bg>
    <p:spTree>
      <p:nvGrpSpPr>
        <p:cNvPr id="1" name=""/>
        <p:cNvGrpSpPr/>
        <p:nvPr/>
      </p:nvGrpSpPr>
      <p:grpSpPr>
        <a:xfrm>
          <a:off x="0" y="0"/>
          <a:ext cx="0" cy="0"/>
          <a:chOff x="0" y="0"/>
          <a:chExt cx="0" cy="0"/>
        </a:xfrm>
      </p:grpSpPr>
      <p:sp>
        <p:nvSpPr>
          <p:cNvPr id="7" name="文本框 6"/>
          <p:cNvSpPr txBox="1"/>
          <p:nvPr/>
        </p:nvSpPr>
        <p:spPr>
          <a:xfrm>
            <a:off x="3343789" y="2744373"/>
            <a:ext cx="6388039" cy="1107996"/>
          </a:xfrm>
          <a:prstGeom prst="rect">
            <a:avLst/>
          </a:prstGeom>
          <a:noFill/>
        </p:spPr>
        <p:txBody>
          <a:bodyPr wrap="square" rtlCol="0">
            <a:spAutoFit/>
          </a:bodyPr>
          <a:lstStyle/>
          <a:p>
            <a:r>
              <a:rPr lang="zh-CN" altLang="en-US" sz="6600" dirty="0">
                <a:solidFill>
                  <a:schemeClr val="bg1"/>
                </a:solidFill>
                <a:latin typeface="幼圆" panose="02010509060101010101" pitchFamily="49" charset="-122"/>
                <a:ea typeface="幼圆" panose="02010509060101010101" pitchFamily="49" charset="-122"/>
              </a:rPr>
              <a:t>系统简介</a:t>
            </a:r>
          </a:p>
        </p:txBody>
      </p:sp>
      <p:sp>
        <p:nvSpPr>
          <p:cNvPr id="8" name="等腰三角形 7"/>
          <p:cNvSpPr/>
          <p:nvPr/>
        </p:nvSpPr>
        <p:spPr>
          <a:xfrm rot="17411441">
            <a:off x="9537032" y="2688198"/>
            <a:ext cx="157387" cy="397133"/>
          </a:xfrm>
          <a:prstGeom prst="triangl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3615302">
            <a:off x="9286383" y="2463156"/>
            <a:ext cx="105790" cy="511888"/>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a:srcRect/>
          <a:stretch>
            <a:fillRect/>
          </a:stretch>
        </p:blipFill>
        <p:spPr>
          <a:xfrm>
            <a:off x="2040272" y="1847397"/>
            <a:ext cx="3365284" cy="2901948"/>
          </a:xfrm>
          <a:custGeom>
            <a:avLst/>
            <a:gdLst>
              <a:gd name="connsiteX0" fmla="*/ 0 w 3365284"/>
              <a:gd name="connsiteY0" fmla="*/ 0 h 2901948"/>
              <a:gd name="connsiteX1" fmla="*/ 3365284 w 3365284"/>
              <a:gd name="connsiteY1" fmla="*/ 0 h 2901948"/>
              <a:gd name="connsiteX2" fmla="*/ 3365284 w 3365284"/>
              <a:gd name="connsiteY2" fmla="*/ 624244 h 2901948"/>
              <a:gd name="connsiteX3" fmla="*/ 1524908 w 3365284"/>
              <a:gd name="connsiteY3" fmla="*/ 624244 h 2901948"/>
              <a:gd name="connsiteX4" fmla="*/ 1524908 w 3365284"/>
              <a:gd name="connsiteY4" fmla="*/ 2289173 h 2901948"/>
              <a:gd name="connsiteX5" fmla="*/ 3365284 w 3365284"/>
              <a:gd name="connsiteY5" fmla="*/ 2289173 h 2901948"/>
              <a:gd name="connsiteX6" fmla="*/ 3365284 w 3365284"/>
              <a:gd name="connsiteY6" fmla="*/ 2901948 h 2901948"/>
              <a:gd name="connsiteX7" fmla="*/ 0 w 3365284"/>
              <a:gd name="connsiteY7" fmla="*/ 2901948 h 29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284" h="2901948">
                <a:moveTo>
                  <a:pt x="0" y="0"/>
                </a:moveTo>
                <a:lnTo>
                  <a:pt x="3365284" y="0"/>
                </a:lnTo>
                <a:lnTo>
                  <a:pt x="3365284" y="624244"/>
                </a:lnTo>
                <a:lnTo>
                  <a:pt x="1524908" y="624244"/>
                </a:lnTo>
                <a:lnTo>
                  <a:pt x="1524908" y="2289173"/>
                </a:lnTo>
                <a:lnTo>
                  <a:pt x="3365284" y="2289173"/>
                </a:lnTo>
                <a:lnTo>
                  <a:pt x="3365284" y="2901948"/>
                </a:lnTo>
                <a:lnTo>
                  <a:pt x="0" y="2901948"/>
                </a:lnTo>
                <a:close/>
              </a:path>
            </a:pathLst>
          </a:custGeom>
        </p:spPr>
      </p:pic>
    </p:spTree>
    <p:extLst>
      <p:ext uri="{BB962C8B-B14F-4D97-AF65-F5344CB8AC3E}">
        <p14:creationId xmlns:p14="http://schemas.microsoft.com/office/powerpoint/2010/main" val="388141363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系统分析</a:t>
            </a:r>
          </a:p>
        </p:txBody>
      </p:sp>
      <p:sp>
        <p:nvSpPr>
          <p:cNvPr id="8" name="矩形 7"/>
          <p:cNvSpPr/>
          <p:nvPr/>
        </p:nvSpPr>
        <p:spPr>
          <a:xfrm>
            <a:off x="0" y="2125305"/>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1605477" y="2208528"/>
            <a:ext cx="252028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社团人事变更</a:t>
            </a:r>
            <a:r>
              <a:rPr lang="zh-CN" altLang="en-US" sz="2000" b="1" dirty="0">
                <a:latin typeface="微软雅黑" panose="020B0503020204020204" pitchFamily="34" charset="-122"/>
                <a:ea typeface="微软雅黑" panose="020B0503020204020204" pitchFamily="34" charset="-122"/>
              </a:rPr>
              <a:t>系统</a:t>
            </a:r>
          </a:p>
        </p:txBody>
      </p:sp>
      <p:sp>
        <p:nvSpPr>
          <p:cNvPr id="23" name="矩形 22">
            <a:extLst>
              <a:ext uri="{FF2B5EF4-FFF2-40B4-BE49-F238E27FC236}">
                <a16:creationId xmlns:a16="http://schemas.microsoft.com/office/drawing/2014/main" id="{BBB8EF61-59C9-4278-81E5-EE8B494E5A00}"/>
              </a:ext>
            </a:extLst>
          </p:cNvPr>
          <p:cNvSpPr/>
          <p:nvPr/>
        </p:nvSpPr>
        <p:spPr>
          <a:xfrm>
            <a:off x="790839" y="3366290"/>
            <a:ext cx="4011980" cy="1787797"/>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社团成员和负责人可以通过本系统进行任职和卸任申请。</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普通用户也可以通过该系统申请加入社团。</a:t>
            </a:r>
          </a:p>
        </p:txBody>
      </p:sp>
      <p:pic>
        <p:nvPicPr>
          <p:cNvPr id="16" name="图形 15">
            <a:extLst>
              <a:ext uri="{FF2B5EF4-FFF2-40B4-BE49-F238E27FC236}">
                <a16:creationId xmlns:a16="http://schemas.microsoft.com/office/drawing/2014/main" id="{BF8F6292-857E-4806-9CC0-6B8DD000DD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335" y="1972371"/>
            <a:ext cx="872423" cy="872423"/>
          </a:xfrm>
          <a:prstGeom prst="rect">
            <a:avLst/>
          </a:prstGeom>
        </p:spPr>
      </p:pic>
      <p:grpSp>
        <p:nvGrpSpPr>
          <p:cNvPr id="18" name="组合 17">
            <a:extLst>
              <a:ext uri="{FF2B5EF4-FFF2-40B4-BE49-F238E27FC236}">
                <a16:creationId xmlns:a16="http://schemas.microsoft.com/office/drawing/2014/main" id="{CA263F32-50B8-43D9-8732-B89706BDA318}"/>
              </a:ext>
            </a:extLst>
          </p:cNvPr>
          <p:cNvGrpSpPr/>
          <p:nvPr/>
        </p:nvGrpSpPr>
        <p:grpSpPr>
          <a:xfrm>
            <a:off x="4627849" y="1381062"/>
            <a:ext cx="7695769" cy="4536504"/>
            <a:chOff x="4627849" y="1381062"/>
            <a:chExt cx="7695769" cy="4536504"/>
          </a:xfrm>
        </p:grpSpPr>
        <p:pic>
          <p:nvPicPr>
            <p:cNvPr id="14" name="图片 13">
              <a:extLst>
                <a:ext uri="{FF2B5EF4-FFF2-40B4-BE49-F238E27FC236}">
                  <a16:creationId xmlns:a16="http://schemas.microsoft.com/office/drawing/2014/main" id="{F3711512-08C9-40DE-837C-D5F63B999E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27849" y="1381062"/>
              <a:ext cx="7695769" cy="4536504"/>
            </a:xfrm>
            <a:prstGeom prst="rect">
              <a:avLst/>
            </a:prstGeom>
          </p:spPr>
        </p:pic>
        <p:pic>
          <p:nvPicPr>
            <p:cNvPr id="21" name="图片 20">
              <a:extLst>
                <a:ext uri="{FF2B5EF4-FFF2-40B4-BE49-F238E27FC236}">
                  <a16:creationId xmlns:a16="http://schemas.microsoft.com/office/drawing/2014/main" id="{FA51E21E-E64F-46F5-8665-A9277B617B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006" y="1797923"/>
              <a:ext cx="5556425" cy="3396359"/>
            </a:xfrm>
            <a:prstGeom prst="rect">
              <a:avLst/>
            </a:prstGeom>
          </p:spPr>
        </p:pic>
      </p:grpSp>
    </p:spTree>
    <p:extLst>
      <p:ext uri="{BB962C8B-B14F-4D97-AF65-F5344CB8AC3E}">
        <p14:creationId xmlns:p14="http://schemas.microsoft.com/office/powerpoint/2010/main" val="319076460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F5F2EA-7B7F-42D4-BA5B-DFD06F15E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96" y="1300772"/>
            <a:ext cx="8254438" cy="5557228"/>
          </a:xfrm>
          <a:prstGeom prst="rect">
            <a:avLst/>
          </a:prstGeom>
        </p:spPr>
      </p:pic>
      <p:cxnSp>
        <p:nvCxnSpPr>
          <p:cNvPr id="4" name="直接连接符 3">
            <a:extLst>
              <a:ext uri="{FF2B5EF4-FFF2-40B4-BE49-F238E27FC236}">
                <a16:creationId xmlns:a16="http://schemas.microsoft.com/office/drawing/2014/main" id="{3E22C4D2-1F3D-4844-93F4-4FA30411FFD9}"/>
              </a:ext>
            </a:extLst>
          </p:cNvPr>
          <p:cNvCxnSpPr>
            <a:cxnSpLocks/>
          </p:cNvCxnSpPr>
          <p:nvPr/>
        </p:nvCxnSpPr>
        <p:spPr>
          <a:xfrm>
            <a:off x="8039121" y="1482382"/>
            <a:ext cx="0" cy="389323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4E0238F-47C6-41F4-B103-8BF08CE29B57}"/>
              </a:ext>
            </a:extLst>
          </p:cNvPr>
          <p:cNvSpPr txBox="1"/>
          <p:nvPr/>
        </p:nvSpPr>
        <p:spPr>
          <a:xfrm>
            <a:off x="8516909" y="2146514"/>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用例图</a:t>
            </a:r>
          </a:p>
        </p:txBody>
      </p:sp>
      <p:sp>
        <p:nvSpPr>
          <p:cNvPr id="7" name="矩形 6">
            <a:extLst>
              <a:ext uri="{FF2B5EF4-FFF2-40B4-BE49-F238E27FC236}">
                <a16:creationId xmlns:a16="http://schemas.microsoft.com/office/drawing/2014/main" id="{D8B941A3-2C2C-4228-A895-CCD39DBBB9A4}"/>
              </a:ext>
            </a:extLst>
          </p:cNvPr>
          <p:cNvSpPr/>
          <p:nvPr/>
        </p:nvSpPr>
        <p:spPr>
          <a:xfrm>
            <a:off x="8516909" y="2790074"/>
            <a:ext cx="3168602" cy="2157129"/>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左图为本系统的用例图，主要包括社团成员申请任职和社团负责人申请卸任，以及社团联进行审核。</a:t>
            </a:r>
          </a:p>
        </p:txBody>
      </p:sp>
      <p:sp>
        <p:nvSpPr>
          <p:cNvPr id="14" name="文本框 13">
            <a:extLst>
              <a:ext uri="{FF2B5EF4-FFF2-40B4-BE49-F238E27FC236}">
                <a16:creationId xmlns:a16="http://schemas.microsoft.com/office/drawing/2014/main" id="{717EBFBE-7BC1-409D-BA25-FE24B13C2C7C}"/>
              </a:ext>
            </a:extLst>
          </p:cNvPr>
          <p:cNvSpPr txBox="1"/>
          <p:nvPr/>
        </p:nvSpPr>
        <p:spPr>
          <a:xfrm>
            <a:off x="1117104" y="372824"/>
            <a:ext cx="252028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社团人事变更</a:t>
            </a:r>
            <a:r>
              <a:rPr lang="zh-CN" altLang="en-US" sz="2000" b="1" dirty="0">
                <a:latin typeface="微软雅黑" panose="020B0503020204020204" pitchFamily="34" charset="-122"/>
                <a:ea typeface="微软雅黑" panose="020B0503020204020204" pitchFamily="34" charset="-122"/>
              </a:rPr>
              <a:t>系统</a:t>
            </a:r>
          </a:p>
        </p:txBody>
      </p:sp>
      <p:pic>
        <p:nvPicPr>
          <p:cNvPr id="15" name="图形 14">
            <a:extLst>
              <a:ext uri="{FF2B5EF4-FFF2-40B4-BE49-F238E27FC236}">
                <a16:creationId xmlns:a16="http://schemas.microsoft.com/office/drawing/2014/main" id="{02106B06-F3D7-4D33-B3E9-B915FDA5A1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62" y="136667"/>
            <a:ext cx="872423" cy="872423"/>
          </a:xfrm>
          <a:prstGeom prst="rect">
            <a:avLst/>
          </a:prstGeom>
        </p:spPr>
      </p:pic>
    </p:spTree>
    <p:extLst>
      <p:ext uri="{BB962C8B-B14F-4D97-AF65-F5344CB8AC3E}">
        <p14:creationId xmlns:p14="http://schemas.microsoft.com/office/powerpoint/2010/main" val="2411147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6B867BE-939A-4CCC-9893-A0818B31F7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476" y="1034591"/>
            <a:ext cx="7059931" cy="5983307"/>
          </a:xfrm>
          <a:prstGeom prst="rect">
            <a:avLst/>
          </a:prstGeom>
        </p:spPr>
      </p:pic>
      <p:sp>
        <p:nvSpPr>
          <p:cNvPr id="4" name="文本框 3">
            <a:extLst>
              <a:ext uri="{FF2B5EF4-FFF2-40B4-BE49-F238E27FC236}">
                <a16:creationId xmlns:a16="http://schemas.microsoft.com/office/drawing/2014/main" id="{F34B82FE-CC6B-4595-94D9-2792C8294D5A}"/>
              </a:ext>
            </a:extLst>
          </p:cNvPr>
          <p:cNvSpPr txBox="1"/>
          <p:nvPr/>
        </p:nvSpPr>
        <p:spPr>
          <a:xfrm>
            <a:off x="8658951" y="2225173"/>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时序图</a:t>
            </a:r>
          </a:p>
        </p:txBody>
      </p:sp>
      <p:cxnSp>
        <p:nvCxnSpPr>
          <p:cNvPr id="5" name="直接连接符 4">
            <a:extLst>
              <a:ext uri="{FF2B5EF4-FFF2-40B4-BE49-F238E27FC236}">
                <a16:creationId xmlns:a16="http://schemas.microsoft.com/office/drawing/2014/main" id="{7C5B04D9-9A29-4991-9C00-A9DBA0311244}"/>
              </a:ext>
            </a:extLst>
          </p:cNvPr>
          <p:cNvCxnSpPr>
            <a:cxnSpLocks/>
          </p:cNvCxnSpPr>
          <p:nvPr/>
        </p:nvCxnSpPr>
        <p:spPr>
          <a:xfrm>
            <a:off x="8296573" y="1313895"/>
            <a:ext cx="0" cy="4026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130D328-840C-483B-930B-785AACAC0A1D}"/>
              </a:ext>
            </a:extLst>
          </p:cNvPr>
          <p:cNvSpPr/>
          <p:nvPr/>
        </p:nvSpPr>
        <p:spPr>
          <a:xfrm>
            <a:off x="8549922" y="2811390"/>
            <a:ext cx="3168602" cy="1270732"/>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a:t>
            </a:r>
            <a:r>
              <a:rPr lang="zh-CN" altLang="en-US" sz="240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图是社团负责人申请卸任和社团联审核申请的时序图。</a:t>
            </a:r>
            <a:endPar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p:txBody>
      </p:sp>
      <p:sp>
        <p:nvSpPr>
          <p:cNvPr id="20" name="文本框 19">
            <a:extLst>
              <a:ext uri="{FF2B5EF4-FFF2-40B4-BE49-F238E27FC236}">
                <a16:creationId xmlns:a16="http://schemas.microsoft.com/office/drawing/2014/main" id="{1B8AC1D6-189C-4F07-8157-2411A57C1F97}"/>
              </a:ext>
            </a:extLst>
          </p:cNvPr>
          <p:cNvSpPr txBox="1"/>
          <p:nvPr/>
        </p:nvSpPr>
        <p:spPr>
          <a:xfrm>
            <a:off x="1117104" y="372824"/>
            <a:ext cx="252028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社团人事变更</a:t>
            </a:r>
            <a:r>
              <a:rPr lang="zh-CN" altLang="en-US" sz="2000" b="1" dirty="0">
                <a:latin typeface="微软雅黑" panose="020B0503020204020204" pitchFamily="34" charset="-122"/>
                <a:ea typeface="微软雅黑" panose="020B0503020204020204" pitchFamily="34" charset="-122"/>
              </a:rPr>
              <a:t>系统</a:t>
            </a:r>
          </a:p>
        </p:txBody>
      </p:sp>
      <p:pic>
        <p:nvPicPr>
          <p:cNvPr id="21" name="图形 20">
            <a:extLst>
              <a:ext uri="{FF2B5EF4-FFF2-40B4-BE49-F238E27FC236}">
                <a16:creationId xmlns:a16="http://schemas.microsoft.com/office/drawing/2014/main" id="{32F1FF48-F9D0-4F54-97FD-E4D44340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62" y="136667"/>
            <a:ext cx="872423" cy="872423"/>
          </a:xfrm>
          <a:prstGeom prst="rect">
            <a:avLst/>
          </a:prstGeom>
        </p:spPr>
      </p:pic>
    </p:spTree>
    <p:extLst>
      <p:ext uri="{BB962C8B-B14F-4D97-AF65-F5344CB8AC3E}">
        <p14:creationId xmlns:p14="http://schemas.microsoft.com/office/powerpoint/2010/main" val="304076690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BDBCAA-574B-4BE7-9366-9C12D906A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804" y="772934"/>
            <a:ext cx="6823021" cy="6226000"/>
          </a:xfrm>
          <a:prstGeom prst="rect">
            <a:avLst/>
          </a:prstGeom>
        </p:spPr>
      </p:pic>
      <p:sp>
        <p:nvSpPr>
          <p:cNvPr id="4" name="文本框 3">
            <a:extLst>
              <a:ext uri="{FF2B5EF4-FFF2-40B4-BE49-F238E27FC236}">
                <a16:creationId xmlns:a16="http://schemas.microsoft.com/office/drawing/2014/main" id="{30264899-1397-4400-B61F-0EB4C742799D}"/>
              </a:ext>
            </a:extLst>
          </p:cNvPr>
          <p:cNvSpPr txBox="1"/>
          <p:nvPr/>
        </p:nvSpPr>
        <p:spPr>
          <a:xfrm>
            <a:off x="8492048" y="2642423"/>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类图</a:t>
            </a:r>
          </a:p>
        </p:txBody>
      </p:sp>
      <p:cxnSp>
        <p:nvCxnSpPr>
          <p:cNvPr id="5" name="直接连接符 4">
            <a:extLst>
              <a:ext uri="{FF2B5EF4-FFF2-40B4-BE49-F238E27FC236}">
                <a16:creationId xmlns:a16="http://schemas.microsoft.com/office/drawing/2014/main" id="{36A2659C-C47A-473F-B6F9-CE7C80805934}"/>
              </a:ext>
            </a:extLst>
          </p:cNvPr>
          <p:cNvCxnSpPr>
            <a:cxnSpLocks/>
          </p:cNvCxnSpPr>
          <p:nvPr/>
        </p:nvCxnSpPr>
        <p:spPr>
          <a:xfrm>
            <a:off x="8129670" y="1447060"/>
            <a:ext cx="0" cy="431048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DC575CF7-F85B-4D58-B757-37AEB9282F5B}"/>
              </a:ext>
            </a:extLst>
          </p:cNvPr>
          <p:cNvSpPr/>
          <p:nvPr/>
        </p:nvSpPr>
        <p:spPr>
          <a:xfrm>
            <a:off x="8383019" y="3228640"/>
            <a:ext cx="3168602" cy="3843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左图是本系统的类图</a:t>
            </a:r>
          </a:p>
        </p:txBody>
      </p:sp>
      <p:sp>
        <p:nvSpPr>
          <p:cNvPr id="13" name="文本框 12">
            <a:extLst>
              <a:ext uri="{FF2B5EF4-FFF2-40B4-BE49-F238E27FC236}">
                <a16:creationId xmlns:a16="http://schemas.microsoft.com/office/drawing/2014/main" id="{E21F5E41-C99E-420B-94B3-07988C93DED1}"/>
              </a:ext>
            </a:extLst>
          </p:cNvPr>
          <p:cNvSpPr txBox="1"/>
          <p:nvPr/>
        </p:nvSpPr>
        <p:spPr>
          <a:xfrm>
            <a:off x="1117104" y="372824"/>
            <a:ext cx="2520280" cy="40011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社团人事变更</a:t>
            </a:r>
            <a:r>
              <a:rPr lang="zh-CN" altLang="en-US" sz="2000" b="1" dirty="0">
                <a:latin typeface="微软雅黑" panose="020B0503020204020204" pitchFamily="34" charset="-122"/>
                <a:ea typeface="微软雅黑" panose="020B0503020204020204" pitchFamily="34" charset="-122"/>
              </a:rPr>
              <a:t>系统</a:t>
            </a:r>
          </a:p>
        </p:txBody>
      </p:sp>
      <p:pic>
        <p:nvPicPr>
          <p:cNvPr id="14" name="图形 13">
            <a:extLst>
              <a:ext uri="{FF2B5EF4-FFF2-40B4-BE49-F238E27FC236}">
                <a16:creationId xmlns:a16="http://schemas.microsoft.com/office/drawing/2014/main" id="{9A8FFE42-AA92-4F7B-942C-8FFEC56E22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62" y="136667"/>
            <a:ext cx="872423" cy="872423"/>
          </a:xfrm>
          <a:prstGeom prst="rect">
            <a:avLst/>
          </a:prstGeom>
        </p:spPr>
      </p:pic>
    </p:spTree>
    <p:extLst>
      <p:ext uri="{BB962C8B-B14F-4D97-AF65-F5344CB8AC3E}">
        <p14:creationId xmlns:p14="http://schemas.microsoft.com/office/powerpoint/2010/main" val="8796996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系统分析</a:t>
            </a:r>
          </a:p>
        </p:txBody>
      </p:sp>
      <p:sp>
        <p:nvSpPr>
          <p:cNvPr id="8" name="矩形 7"/>
          <p:cNvSpPr/>
          <p:nvPr/>
        </p:nvSpPr>
        <p:spPr>
          <a:xfrm>
            <a:off x="0" y="2125305"/>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1605477" y="2208528"/>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社团变更系统</a:t>
            </a:r>
          </a:p>
        </p:txBody>
      </p:sp>
      <p:pic>
        <p:nvPicPr>
          <p:cNvPr id="20" name="图片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7849" y="1381062"/>
            <a:ext cx="7423371" cy="4536504"/>
          </a:xfrm>
          <a:prstGeom prst="rect">
            <a:avLst/>
          </a:prstGeom>
        </p:spPr>
      </p:pic>
      <p:sp>
        <p:nvSpPr>
          <p:cNvPr id="23" name="矩形 22">
            <a:extLst>
              <a:ext uri="{FF2B5EF4-FFF2-40B4-BE49-F238E27FC236}">
                <a16:creationId xmlns:a16="http://schemas.microsoft.com/office/drawing/2014/main" id="{BBB8EF61-59C9-4278-81E5-EE8B494E5A00}"/>
              </a:ext>
            </a:extLst>
          </p:cNvPr>
          <p:cNvSpPr/>
          <p:nvPr/>
        </p:nvSpPr>
        <p:spPr>
          <a:xfrm>
            <a:off x="790839" y="3366290"/>
            <a:ext cx="4011980" cy="1787797"/>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社团负责人可以通过本系统对社团基本资料等信息进行修改。</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此外，普通用户还可以申请创建社团。</a:t>
            </a:r>
          </a:p>
        </p:txBody>
      </p:sp>
      <p:pic>
        <p:nvPicPr>
          <p:cNvPr id="13" name="图形 12">
            <a:extLst>
              <a:ext uri="{FF2B5EF4-FFF2-40B4-BE49-F238E27FC236}">
                <a16:creationId xmlns:a16="http://schemas.microsoft.com/office/drawing/2014/main" id="{8F517CE7-96D6-4BF1-A04C-414B81D939D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133" y="2005331"/>
            <a:ext cx="806504" cy="806504"/>
          </a:xfrm>
          <a:prstGeom prst="rect">
            <a:avLst/>
          </a:prstGeom>
        </p:spPr>
      </p:pic>
      <p:pic>
        <p:nvPicPr>
          <p:cNvPr id="21" name="图片 20">
            <a:extLst>
              <a:ext uri="{FF2B5EF4-FFF2-40B4-BE49-F238E27FC236}">
                <a16:creationId xmlns:a16="http://schemas.microsoft.com/office/drawing/2014/main" id="{A837B033-C574-4080-9201-DBCA34110F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668" r="3216"/>
          <a:stretch/>
        </p:blipFill>
        <p:spPr>
          <a:xfrm>
            <a:off x="5717711" y="1804385"/>
            <a:ext cx="5365961" cy="3386957"/>
          </a:xfrm>
          <a:prstGeom prst="rect">
            <a:avLst/>
          </a:prstGeom>
        </p:spPr>
      </p:pic>
    </p:spTree>
    <p:extLst>
      <p:ext uri="{BB962C8B-B14F-4D97-AF65-F5344CB8AC3E}">
        <p14:creationId xmlns:p14="http://schemas.microsoft.com/office/powerpoint/2010/main" val="231273890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647577" y="2126565"/>
            <a:ext cx="305957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建立新社团时序图</a:t>
            </a:r>
            <a:endParaRPr lang="en-US" altLang="zh-CN" sz="24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47577" y="2793634"/>
            <a:ext cx="3168602" cy="82753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左图是用户建立新社团的时序图</a:t>
            </a:r>
          </a:p>
        </p:txBody>
      </p:sp>
      <p:pic>
        <p:nvPicPr>
          <p:cNvPr id="10" name="图片 9">
            <a:extLst>
              <a:ext uri="{FF2B5EF4-FFF2-40B4-BE49-F238E27FC236}">
                <a16:creationId xmlns:a16="http://schemas.microsoft.com/office/drawing/2014/main" id="{29ACE2BC-736B-4FD7-A19D-C2824E2FB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92" y="1927081"/>
            <a:ext cx="8103162" cy="4478455"/>
          </a:xfrm>
          <a:prstGeom prst="rect">
            <a:avLst/>
          </a:prstGeom>
        </p:spPr>
      </p:pic>
      <p:sp>
        <p:nvSpPr>
          <p:cNvPr id="12" name="文本框 11">
            <a:extLst>
              <a:ext uri="{FF2B5EF4-FFF2-40B4-BE49-F238E27FC236}">
                <a16:creationId xmlns:a16="http://schemas.microsoft.com/office/drawing/2014/main" id="{E2201CDA-CB93-4FB4-BCDE-77CB45CB7337}"/>
              </a:ext>
            </a:extLst>
          </p:cNvPr>
          <p:cNvSpPr txBox="1"/>
          <p:nvPr/>
        </p:nvSpPr>
        <p:spPr>
          <a:xfrm>
            <a:off x="1281165" y="452464"/>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社团变更系统</a:t>
            </a:r>
          </a:p>
        </p:txBody>
      </p:sp>
      <p:pic>
        <p:nvPicPr>
          <p:cNvPr id="13" name="图形 12">
            <a:extLst>
              <a:ext uri="{FF2B5EF4-FFF2-40B4-BE49-F238E27FC236}">
                <a16:creationId xmlns:a16="http://schemas.microsoft.com/office/drawing/2014/main" id="{B6E3CF74-B686-49BA-9606-432D0F0F3D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821" y="249267"/>
            <a:ext cx="806504" cy="806504"/>
          </a:xfrm>
          <a:prstGeom prst="rect">
            <a:avLst/>
          </a:prstGeom>
        </p:spPr>
      </p:pic>
    </p:spTree>
    <p:extLst>
      <p:ext uri="{BB962C8B-B14F-4D97-AF65-F5344CB8AC3E}">
        <p14:creationId xmlns:p14="http://schemas.microsoft.com/office/powerpoint/2010/main" val="1793684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647577" y="2126565"/>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社团变更系统类图</a:t>
            </a: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47577" y="2793634"/>
            <a:ext cx="3168602" cy="3843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左图是本系统的类图</a:t>
            </a:r>
          </a:p>
        </p:txBody>
      </p:sp>
      <p:pic>
        <p:nvPicPr>
          <p:cNvPr id="8" name="图片 7">
            <a:extLst>
              <a:ext uri="{FF2B5EF4-FFF2-40B4-BE49-F238E27FC236}">
                <a16:creationId xmlns:a16="http://schemas.microsoft.com/office/drawing/2014/main" id="{A8B34F6A-A524-41BD-BCA8-E3A645340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15" y="1505963"/>
            <a:ext cx="7669756" cy="4790928"/>
          </a:xfrm>
          <a:prstGeom prst="rect">
            <a:avLst/>
          </a:prstGeom>
        </p:spPr>
      </p:pic>
      <p:sp>
        <p:nvSpPr>
          <p:cNvPr id="12" name="文本框 11">
            <a:extLst>
              <a:ext uri="{FF2B5EF4-FFF2-40B4-BE49-F238E27FC236}">
                <a16:creationId xmlns:a16="http://schemas.microsoft.com/office/drawing/2014/main" id="{B840470C-007E-4B93-8158-AA5C513B1382}"/>
              </a:ext>
            </a:extLst>
          </p:cNvPr>
          <p:cNvSpPr txBox="1"/>
          <p:nvPr/>
        </p:nvSpPr>
        <p:spPr>
          <a:xfrm>
            <a:off x="1281165" y="452464"/>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社团变更系统</a:t>
            </a:r>
          </a:p>
        </p:txBody>
      </p:sp>
      <p:pic>
        <p:nvPicPr>
          <p:cNvPr id="13" name="图形 12">
            <a:extLst>
              <a:ext uri="{FF2B5EF4-FFF2-40B4-BE49-F238E27FC236}">
                <a16:creationId xmlns:a16="http://schemas.microsoft.com/office/drawing/2014/main" id="{74AC2047-FBFF-400B-8079-A40684821B6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821" y="249267"/>
            <a:ext cx="806504" cy="806504"/>
          </a:xfrm>
          <a:prstGeom prst="rect">
            <a:avLst/>
          </a:prstGeom>
        </p:spPr>
      </p:pic>
    </p:spTree>
    <p:extLst>
      <p:ext uri="{BB962C8B-B14F-4D97-AF65-F5344CB8AC3E}">
        <p14:creationId xmlns:p14="http://schemas.microsoft.com/office/powerpoint/2010/main" val="274536950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系统分析</a:t>
            </a:r>
          </a:p>
        </p:txBody>
      </p:sp>
      <p:sp>
        <p:nvSpPr>
          <p:cNvPr id="8" name="矩形 7"/>
          <p:cNvSpPr/>
          <p:nvPr/>
        </p:nvSpPr>
        <p:spPr>
          <a:xfrm>
            <a:off x="0" y="2125305"/>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1605477" y="2208528"/>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活动组织系统</a:t>
            </a:r>
          </a:p>
        </p:txBody>
      </p:sp>
      <p:pic>
        <p:nvPicPr>
          <p:cNvPr id="20" name="图片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27849" y="1381062"/>
            <a:ext cx="7423371" cy="4536504"/>
          </a:xfrm>
          <a:prstGeom prst="rect">
            <a:avLst/>
          </a:prstGeom>
        </p:spPr>
      </p:pic>
      <p:pic>
        <p:nvPicPr>
          <p:cNvPr id="22" name="内容占位符 4">
            <a:extLst>
              <a:ext uri="{FF2B5EF4-FFF2-40B4-BE49-F238E27FC236}">
                <a16:creationId xmlns:a16="http://schemas.microsoft.com/office/drawing/2014/main" id="{6BAD3530-4CB8-400A-82A8-A5EF96B11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845" y="1945589"/>
            <a:ext cx="925989" cy="925989"/>
          </a:xfrm>
          <a:prstGeom prst="rect">
            <a:avLst/>
          </a:prstGeom>
        </p:spPr>
      </p:pic>
      <p:sp>
        <p:nvSpPr>
          <p:cNvPr id="23" name="矩形 22">
            <a:extLst>
              <a:ext uri="{FF2B5EF4-FFF2-40B4-BE49-F238E27FC236}">
                <a16:creationId xmlns:a16="http://schemas.microsoft.com/office/drawing/2014/main" id="{BBB8EF61-59C9-4278-81E5-EE8B494E5A00}"/>
              </a:ext>
            </a:extLst>
          </p:cNvPr>
          <p:cNvSpPr/>
          <p:nvPr/>
        </p:nvSpPr>
        <p:spPr>
          <a:xfrm>
            <a:off x="790839" y="3366290"/>
            <a:ext cx="4011980" cy="1270732"/>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社团部长可以通过活动板块管理与开展活动，普通成员可以参与活动与做活动志愿者</a:t>
            </a:r>
          </a:p>
        </p:txBody>
      </p:sp>
      <p:pic>
        <p:nvPicPr>
          <p:cNvPr id="15" name="图片 14">
            <a:extLst>
              <a:ext uri="{FF2B5EF4-FFF2-40B4-BE49-F238E27FC236}">
                <a16:creationId xmlns:a16="http://schemas.microsoft.com/office/drawing/2014/main" id="{DC68AE0B-4D09-4896-B442-7B017345B90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028" r="7922" b="74"/>
          <a:stretch/>
        </p:blipFill>
        <p:spPr>
          <a:xfrm>
            <a:off x="5717711" y="1804386"/>
            <a:ext cx="5365961" cy="3386957"/>
          </a:xfrm>
          <a:prstGeom prst="rect">
            <a:avLst/>
          </a:prstGeom>
        </p:spPr>
      </p:pic>
    </p:spTree>
    <p:extLst>
      <p:ext uri="{BB962C8B-B14F-4D97-AF65-F5344CB8AC3E}">
        <p14:creationId xmlns:p14="http://schemas.microsoft.com/office/powerpoint/2010/main" val="194199706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56606" y="2909993"/>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用例图</a:t>
            </a: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756606" y="3553553"/>
            <a:ext cx="3168602" cy="1713931"/>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左图为本系统的用例图，主要包括活动参与、活动组织与活动审核等用例</a:t>
            </a:r>
          </a:p>
        </p:txBody>
      </p:sp>
      <p:pic>
        <p:nvPicPr>
          <p:cNvPr id="8" name="图片 7">
            <a:extLst>
              <a:ext uri="{FF2B5EF4-FFF2-40B4-BE49-F238E27FC236}">
                <a16:creationId xmlns:a16="http://schemas.microsoft.com/office/drawing/2014/main" id="{1600D365-B0EA-4E18-9607-651B28D5B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73" y="934591"/>
            <a:ext cx="7520578" cy="5713832"/>
          </a:xfrm>
          <a:prstGeom prst="rect">
            <a:avLst/>
          </a:prstGeom>
        </p:spPr>
      </p:pic>
      <p:sp>
        <p:nvSpPr>
          <p:cNvPr id="12" name="文本框 11">
            <a:extLst>
              <a:ext uri="{FF2B5EF4-FFF2-40B4-BE49-F238E27FC236}">
                <a16:creationId xmlns:a16="http://schemas.microsoft.com/office/drawing/2014/main" id="{D688CA01-0F5D-4D55-B68A-531BED9DBC82}"/>
              </a:ext>
            </a:extLst>
          </p:cNvPr>
          <p:cNvSpPr txBox="1"/>
          <p:nvPr/>
        </p:nvSpPr>
        <p:spPr>
          <a:xfrm>
            <a:off x="1426528" y="378998"/>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活动组织系统</a:t>
            </a:r>
          </a:p>
        </p:txBody>
      </p:sp>
      <p:pic>
        <p:nvPicPr>
          <p:cNvPr id="13" name="内容占位符 4">
            <a:extLst>
              <a:ext uri="{FF2B5EF4-FFF2-40B4-BE49-F238E27FC236}">
                <a16:creationId xmlns:a16="http://schemas.microsoft.com/office/drawing/2014/main" id="{77BC837C-EC6C-46A4-8AC4-2E5B47E0F4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896" y="116059"/>
            <a:ext cx="925989" cy="925989"/>
          </a:xfrm>
          <a:prstGeom prst="rect">
            <a:avLst/>
          </a:prstGeom>
        </p:spPr>
      </p:pic>
    </p:spTree>
    <p:extLst>
      <p:ext uri="{BB962C8B-B14F-4D97-AF65-F5344CB8AC3E}">
        <p14:creationId xmlns:p14="http://schemas.microsoft.com/office/powerpoint/2010/main" val="358236035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56606" y="2207417"/>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类图</a:t>
            </a: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47577" y="2793634"/>
            <a:ext cx="3168602" cy="3843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左图是本系统的类图</a:t>
            </a:r>
          </a:p>
        </p:txBody>
      </p:sp>
      <p:pic>
        <p:nvPicPr>
          <p:cNvPr id="8" name="图片 7">
            <a:extLst>
              <a:ext uri="{FF2B5EF4-FFF2-40B4-BE49-F238E27FC236}">
                <a16:creationId xmlns:a16="http://schemas.microsoft.com/office/drawing/2014/main" id="{90750DFF-A571-43F8-903A-AFC7FA52E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115" y="1205513"/>
            <a:ext cx="7296234" cy="5392713"/>
          </a:xfrm>
          <a:prstGeom prst="rect">
            <a:avLst/>
          </a:prstGeom>
        </p:spPr>
      </p:pic>
      <p:sp>
        <p:nvSpPr>
          <p:cNvPr id="12" name="文本框 11">
            <a:extLst>
              <a:ext uri="{FF2B5EF4-FFF2-40B4-BE49-F238E27FC236}">
                <a16:creationId xmlns:a16="http://schemas.microsoft.com/office/drawing/2014/main" id="{CD8E2ADA-5D7A-4787-89DC-BE4B52E7A5E5}"/>
              </a:ext>
            </a:extLst>
          </p:cNvPr>
          <p:cNvSpPr txBox="1"/>
          <p:nvPr/>
        </p:nvSpPr>
        <p:spPr>
          <a:xfrm>
            <a:off x="1426528" y="378998"/>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活动组织系统</a:t>
            </a:r>
          </a:p>
        </p:txBody>
      </p:sp>
      <p:pic>
        <p:nvPicPr>
          <p:cNvPr id="13" name="内容占位符 4">
            <a:extLst>
              <a:ext uri="{FF2B5EF4-FFF2-40B4-BE49-F238E27FC236}">
                <a16:creationId xmlns:a16="http://schemas.microsoft.com/office/drawing/2014/main" id="{F921080C-C432-4041-BC87-3EED06B312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896" y="116059"/>
            <a:ext cx="925989" cy="925989"/>
          </a:xfrm>
          <a:prstGeom prst="rect">
            <a:avLst/>
          </a:prstGeom>
        </p:spPr>
      </p:pic>
    </p:spTree>
    <p:extLst>
      <p:ext uri="{BB962C8B-B14F-4D97-AF65-F5344CB8AC3E}">
        <p14:creationId xmlns:p14="http://schemas.microsoft.com/office/powerpoint/2010/main" val="226193906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C478999-D856-4D13-8F24-C5CD12D5A4E1}"/>
              </a:ext>
            </a:extLst>
          </p:cNvPr>
          <p:cNvGrpSpPr/>
          <p:nvPr/>
        </p:nvGrpSpPr>
        <p:grpSpPr>
          <a:xfrm>
            <a:off x="6634097" y="3940195"/>
            <a:ext cx="3835153" cy="3051155"/>
            <a:chOff x="6634097" y="3940195"/>
            <a:chExt cx="3835153" cy="3051155"/>
          </a:xfrm>
        </p:grpSpPr>
        <p:pic>
          <p:nvPicPr>
            <p:cNvPr id="14" name="图片 13">
              <a:extLst>
                <a:ext uri="{FF2B5EF4-FFF2-40B4-BE49-F238E27FC236}">
                  <a16:creationId xmlns:a16="http://schemas.microsoft.com/office/drawing/2014/main" id="{AFDB9611-6B89-4654-9DF2-C99903C6B6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43" r="25986" b="-1800"/>
            <a:stretch/>
          </p:blipFill>
          <p:spPr>
            <a:xfrm rot="-180000">
              <a:off x="7755163" y="3940195"/>
              <a:ext cx="1593023" cy="3051155"/>
            </a:xfrm>
            <a:prstGeom prst="rect">
              <a:avLst/>
            </a:prstGeom>
            <a:scene3d>
              <a:camera prst="isometricTopUp"/>
              <a:lightRig rig="threePt" dir="t"/>
            </a:scene3d>
          </p:spPr>
        </p:pic>
        <p:pic>
          <p:nvPicPr>
            <p:cNvPr id="8" name="图片 7">
              <a:extLst>
                <a:ext uri="{FF2B5EF4-FFF2-40B4-BE49-F238E27FC236}">
                  <a16:creationId xmlns:a16="http://schemas.microsoft.com/office/drawing/2014/main" id="{814F68EC-461C-49B5-A9D5-1160316028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097" y="4069506"/>
              <a:ext cx="3835153" cy="2850857"/>
            </a:xfrm>
            <a:prstGeom prst="rect">
              <a:avLst/>
            </a:prstGeom>
          </p:spPr>
        </p:pic>
      </p:grpSp>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系统简介</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9" name="文本框 8"/>
          <p:cNvSpPr txBox="1"/>
          <p:nvPr/>
        </p:nvSpPr>
        <p:spPr>
          <a:xfrm>
            <a:off x="1045941" y="1224100"/>
            <a:ext cx="2749074"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济遇是什么？</a:t>
            </a:r>
          </a:p>
        </p:txBody>
      </p:sp>
      <p:sp>
        <p:nvSpPr>
          <p:cNvPr id="10" name="矩形 9"/>
          <p:cNvSpPr/>
          <p:nvPr/>
        </p:nvSpPr>
        <p:spPr>
          <a:xfrm>
            <a:off x="6096000" y="2063502"/>
            <a:ext cx="5274194" cy="1787797"/>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JIYU</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是一个网页端社团交流系统，目标是简化社团管理过程和提供一个在线社团交流平台。</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用户可以通过</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PC</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或移动设备访问该系统。</a:t>
            </a: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grpSp>
        <p:nvGrpSpPr>
          <p:cNvPr id="20" name="组合 19">
            <a:extLst>
              <a:ext uri="{FF2B5EF4-FFF2-40B4-BE49-F238E27FC236}">
                <a16:creationId xmlns:a16="http://schemas.microsoft.com/office/drawing/2014/main" id="{754D2634-03E4-44DB-8A0C-A7F269BAEBA0}"/>
              </a:ext>
            </a:extLst>
          </p:cNvPr>
          <p:cNvGrpSpPr/>
          <p:nvPr/>
        </p:nvGrpSpPr>
        <p:grpSpPr>
          <a:xfrm>
            <a:off x="110530" y="2238326"/>
            <a:ext cx="5728788" cy="3352027"/>
            <a:chOff x="110530" y="2238326"/>
            <a:chExt cx="5728788" cy="3352027"/>
          </a:xfrm>
        </p:grpSpPr>
        <p:pic>
          <p:nvPicPr>
            <p:cNvPr id="11" name="图片 10">
              <a:extLst>
                <a:ext uri="{FF2B5EF4-FFF2-40B4-BE49-F238E27FC236}">
                  <a16:creationId xmlns:a16="http://schemas.microsoft.com/office/drawing/2014/main" id="{B8C7E8B2-6F7B-4A96-B504-0C16276D98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30" y="2238326"/>
              <a:ext cx="5728788" cy="3352027"/>
            </a:xfrm>
            <a:prstGeom prst="rect">
              <a:avLst/>
            </a:prstGeom>
          </p:spPr>
        </p:pic>
        <p:pic>
          <p:nvPicPr>
            <p:cNvPr id="19" name="图片 18">
              <a:extLst>
                <a:ext uri="{FF2B5EF4-FFF2-40B4-BE49-F238E27FC236}">
                  <a16:creationId xmlns:a16="http://schemas.microsoft.com/office/drawing/2014/main" id="{195585DF-1485-4C54-B8B0-CE769C16B7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940" y="2608117"/>
              <a:ext cx="4007747" cy="2417869"/>
            </a:xfrm>
            <a:prstGeom prst="rect">
              <a:avLst/>
            </a:prstGeom>
          </p:spPr>
        </p:pic>
      </p:grpSp>
    </p:spTree>
    <p:extLst>
      <p:ext uri="{BB962C8B-B14F-4D97-AF65-F5344CB8AC3E}">
        <p14:creationId xmlns:p14="http://schemas.microsoft.com/office/powerpoint/2010/main" val="35899884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8"/>
                                        </p:tgtEl>
                                      </p:cBhvr>
                                    </p:animEffect>
                                    <p:animScale>
                                      <p:cBhvr>
                                        <p:cTn id="12"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56606" y="2207417"/>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时序图</a:t>
            </a: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47577" y="2793634"/>
            <a:ext cx="3168602" cy="82753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用户参与活动报名的时序图</a:t>
            </a:r>
          </a:p>
        </p:txBody>
      </p:sp>
      <p:pic>
        <p:nvPicPr>
          <p:cNvPr id="12" name="图片 11">
            <a:extLst>
              <a:ext uri="{FF2B5EF4-FFF2-40B4-BE49-F238E27FC236}">
                <a16:creationId xmlns:a16="http://schemas.microsoft.com/office/drawing/2014/main" id="{541D6781-6B56-41A3-AAE0-5316FEE36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13" y="1966766"/>
            <a:ext cx="8364971" cy="3851819"/>
          </a:xfrm>
          <a:prstGeom prst="rect">
            <a:avLst/>
          </a:prstGeom>
        </p:spPr>
      </p:pic>
      <p:sp>
        <p:nvSpPr>
          <p:cNvPr id="13" name="文本框 12">
            <a:extLst>
              <a:ext uri="{FF2B5EF4-FFF2-40B4-BE49-F238E27FC236}">
                <a16:creationId xmlns:a16="http://schemas.microsoft.com/office/drawing/2014/main" id="{9D30CA6E-C04F-491C-86B9-AF83C4B2344F}"/>
              </a:ext>
            </a:extLst>
          </p:cNvPr>
          <p:cNvSpPr txBox="1"/>
          <p:nvPr/>
        </p:nvSpPr>
        <p:spPr>
          <a:xfrm>
            <a:off x="1426528" y="378998"/>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活动组织系统</a:t>
            </a:r>
          </a:p>
        </p:txBody>
      </p:sp>
      <p:pic>
        <p:nvPicPr>
          <p:cNvPr id="15" name="内容占位符 4">
            <a:extLst>
              <a:ext uri="{FF2B5EF4-FFF2-40B4-BE49-F238E27FC236}">
                <a16:creationId xmlns:a16="http://schemas.microsoft.com/office/drawing/2014/main" id="{58C0F938-9162-4581-BC60-542E86539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896" y="116059"/>
            <a:ext cx="925989" cy="925989"/>
          </a:xfrm>
          <a:prstGeom prst="rect">
            <a:avLst/>
          </a:prstGeom>
        </p:spPr>
      </p:pic>
    </p:spTree>
    <p:extLst>
      <p:ext uri="{BB962C8B-B14F-4D97-AF65-F5344CB8AC3E}">
        <p14:creationId xmlns:p14="http://schemas.microsoft.com/office/powerpoint/2010/main" val="21663004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56606" y="2207417"/>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时序图</a:t>
            </a:r>
          </a:p>
        </p:txBody>
      </p:sp>
      <p:cxnSp>
        <p:nvCxnSpPr>
          <p:cNvPr id="11" name="直接连接符 10"/>
          <p:cNvCxnSpPr/>
          <p:nvPr/>
        </p:nvCxnSpPr>
        <p:spPr>
          <a:xfrm>
            <a:off x="8498137"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47577" y="2793634"/>
            <a:ext cx="3168602" cy="82753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社团负责人组织新活动时序图</a:t>
            </a:r>
          </a:p>
        </p:txBody>
      </p:sp>
      <p:pic>
        <p:nvPicPr>
          <p:cNvPr id="8" name="图片 7">
            <a:extLst>
              <a:ext uri="{FF2B5EF4-FFF2-40B4-BE49-F238E27FC236}">
                <a16:creationId xmlns:a16="http://schemas.microsoft.com/office/drawing/2014/main" id="{EC0FF5E4-B905-445C-BA5E-13CE997D2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80" y="2207417"/>
            <a:ext cx="8479377" cy="3657600"/>
          </a:xfrm>
          <a:prstGeom prst="rect">
            <a:avLst/>
          </a:prstGeom>
        </p:spPr>
      </p:pic>
      <p:sp>
        <p:nvSpPr>
          <p:cNvPr id="12" name="文本框 11">
            <a:extLst>
              <a:ext uri="{FF2B5EF4-FFF2-40B4-BE49-F238E27FC236}">
                <a16:creationId xmlns:a16="http://schemas.microsoft.com/office/drawing/2014/main" id="{1676C879-B861-4B37-9FEB-EC287B798CE1}"/>
              </a:ext>
            </a:extLst>
          </p:cNvPr>
          <p:cNvSpPr txBox="1"/>
          <p:nvPr/>
        </p:nvSpPr>
        <p:spPr>
          <a:xfrm>
            <a:off x="1426528" y="378998"/>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活动组织系统</a:t>
            </a:r>
          </a:p>
        </p:txBody>
      </p:sp>
      <p:pic>
        <p:nvPicPr>
          <p:cNvPr id="13" name="内容占位符 4">
            <a:extLst>
              <a:ext uri="{FF2B5EF4-FFF2-40B4-BE49-F238E27FC236}">
                <a16:creationId xmlns:a16="http://schemas.microsoft.com/office/drawing/2014/main" id="{E3DCB854-DBEA-4653-BC7E-CE2EC8A712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896" y="116059"/>
            <a:ext cx="925989" cy="925989"/>
          </a:xfrm>
          <a:prstGeom prst="rect">
            <a:avLst/>
          </a:prstGeom>
        </p:spPr>
      </p:pic>
    </p:spTree>
    <p:extLst>
      <p:ext uri="{BB962C8B-B14F-4D97-AF65-F5344CB8AC3E}">
        <p14:creationId xmlns:p14="http://schemas.microsoft.com/office/powerpoint/2010/main" val="409119993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系统分析</a:t>
            </a:r>
          </a:p>
        </p:txBody>
      </p:sp>
      <p:sp>
        <p:nvSpPr>
          <p:cNvPr id="8" name="矩形 7"/>
          <p:cNvSpPr/>
          <p:nvPr/>
        </p:nvSpPr>
        <p:spPr>
          <a:xfrm>
            <a:off x="0" y="2125305"/>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1605477" y="2208528"/>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在线论坛系统</a:t>
            </a:r>
          </a:p>
        </p:txBody>
      </p:sp>
      <p:pic>
        <p:nvPicPr>
          <p:cNvPr id="20" name="图片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7849" y="1381062"/>
            <a:ext cx="7423371" cy="4536504"/>
          </a:xfrm>
          <a:prstGeom prst="rect">
            <a:avLst/>
          </a:prstGeom>
        </p:spPr>
      </p:pic>
      <p:sp>
        <p:nvSpPr>
          <p:cNvPr id="23" name="矩形 22">
            <a:extLst>
              <a:ext uri="{FF2B5EF4-FFF2-40B4-BE49-F238E27FC236}">
                <a16:creationId xmlns:a16="http://schemas.microsoft.com/office/drawing/2014/main" id="{BBB8EF61-59C9-4278-81E5-EE8B494E5A00}"/>
              </a:ext>
            </a:extLst>
          </p:cNvPr>
          <p:cNvSpPr/>
          <p:nvPr/>
        </p:nvSpPr>
        <p:spPr>
          <a:xfrm>
            <a:off x="738183" y="3317239"/>
            <a:ext cx="4011980" cy="1713931"/>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在这个系统中，用户可以浏览网页界面，进行论坛互动。系统同时设有举报机制来维护健康绿色的论坛网络环境</a:t>
            </a:r>
          </a:p>
        </p:txBody>
      </p:sp>
      <p:pic>
        <p:nvPicPr>
          <p:cNvPr id="13" name="图形 12">
            <a:extLst>
              <a:ext uri="{FF2B5EF4-FFF2-40B4-BE49-F238E27FC236}">
                <a16:creationId xmlns:a16="http://schemas.microsoft.com/office/drawing/2014/main" id="{65990941-0635-40BA-A050-55D573AFA5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727" y="1885967"/>
            <a:ext cx="1045231" cy="1045231"/>
          </a:xfrm>
          <a:prstGeom prst="rect">
            <a:avLst/>
          </a:prstGeom>
        </p:spPr>
      </p:pic>
      <p:pic>
        <p:nvPicPr>
          <p:cNvPr id="15" name="图片 14">
            <a:extLst>
              <a:ext uri="{FF2B5EF4-FFF2-40B4-BE49-F238E27FC236}">
                <a16:creationId xmlns:a16="http://schemas.microsoft.com/office/drawing/2014/main" id="{84350957-0B06-410A-A2A6-FDD6BDA4DD5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57" r="4426"/>
          <a:stretch/>
        </p:blipFill>
        <p:spPr>
          <a:xfrm>
            <a:off x="5717710" y="1804386"/>
            <a:ext cx="5365962" cy="3386957"/>
          </a:xfrm>
          <a:prstGeom prst="rect">
            <a:avLst/>
          </a:prstGeom>
        </p:spPr>
      </p:pic>
    </p:spTree>
    <p:extLst>
      <p:ext uri="{BB962C8B-B14F-4D97-AF65-F5344CB8AC3E}">
        <p14:creationId xmlns:p14="http://schemas.microsoft.com/office/powerpoint/2010/main" val="175821125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9" name="文本框 8"/>
          <p:cNvSpPr txBox="1"/>
          <p:nvPr/>
        </p:nvSpPr>
        <p:spPr>
          <a:xfrm>
            <a:off x="8647577" y="2126565"/>
            <a:ext cx="305957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论坛互动时序图</a:t>
            </a:r>
            <a:endParaRPr lang="en-US" altLang="zh-CN" sz="24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47577" y="2793634"/>
            <a:ext cx="3168602" cy="1270732"/>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左图是时序图。用户可以在论坛中发表专栏或在专栏下发表评论。</a:t>
            </a:r>
          </a:p>
        </p:txBody>
      </p:sp>
      <p:pic>
        <p:nvPicPr>
          <p:cNvPr id="15" name="图片 14">
            <a:extLst>
              <a:ext uri="{FF2B5EF4-FFF2-40B4-BE49-F238E27FC236}">
                <a16:creationId xmlns:a16="http://schemas.microsoft.com/office/drawing/2014/main" id="{0B70B3AC-FBDC-498B-9EF0-7005613D2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54" y="1176814"/>
            <a:ext cx="7006117" cy="5714766"/>
          </a:xfrm>
          <a:prstGeom prst="rect">
            <a:avLst/>
          </a:prstGeom>
        </p:spPr>
      </p:pic>
      <p:sp>
        <p:nvSpPr>
          <p:cNvPr id="12" name="文本框 11">
            <a:extLst>
              <a:ext uri="{FF2B5EF4-FFF2-40B4-BE49-F238E27FC236}">
                <a16:creationId xmlns:a16="http://schemas.microsoft.com/office/drawing/2014/main" id="{DCCB39EE-CF3C-4F32-A2CF-18316E003EC2}"/>
              </a:ext>
            </a:extLst>
          </p:cNvPr>
          <p:cNvSpPr txBox="1"/>
          <p:nvPr/>
        </p:nvSpPr>
        <p:spPr>
          <a:xfrm>
            <a:off x="1428288" y="488274"/>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在线论坛系统</a:t>
            </a:r>
          </a:p>
        </p:txBody>
      </p:sp>
      <p:pic>
        <p:nvPicPr>
          <p:cNvPr id="13" name="图形 12">
            <a:extLst>
              <a:ext uri="{FF2B5EF4-FFF2-40B4-BE49-F238E27FC236}">
                <a16:creationId xmlns:a16="http://schemas.microsoft.com/office/drawing/2014/main" id="{3F49B6C9-F18D-4FCD-B1B3-7E048C6CE2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0538" y="165713"/>
            <a:ext cx="1045231" cy="1045231"/>
          </a:xfrm>
          <a:prstGeom prst="rect">
            <a:avLst/>
          </a:prstGeom>
        </p:spPr>
      </p:pic>
    </p:spTree>
    <p:extLst>
      <p:ext uri="{BB962C8B-B14F-4D97-AF65-F5344CB8AC3E}">
        <p14:creationId xmlns:p14="http://schemas.microsoft.com/office/powerpoint/2010/main" val="245952212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647577" y="2126565"/>
            <a:ext cx="305957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用户举报用例时序图</a:t>
            </a:r>
            <a:endParaRPr lang="en-US" altLang="zh-CN" sz="24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38246" y="2793634"/>
            <a:ext cx="3168602" cy="1713931"/>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左图是时序图。用户可对非法内容提出举报。社团联审核并根据举报情况作出反应</a:t>
            </a:r>
          </a:p>
        </p:txBody>
      </p:sp>
      <p:pic>
        <p:nvPicPr>
          <p:cNvPr id="16" name="图片 15">
            <a:extLst>
              <a:ext uri="{FF2B5EF4-FFF2-40B4-BE49-F238E27FC236}">
                <a16:creationId xmlns:a16="http://schemas.microsoft.com/office/drawing/2014/main" id="{6B602E35-9A40-4FA4-BD7E-29B39DD24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07" y="1744824"/>
            <a:ext cx="6866144" cy="4124908"/>
          </a:xfrm>
          <a:prstGeom prst="rect">
            <a:avLst/>
          </a:prstGeom>
        </p:spPr>
      </p:pic>
      <p:sp>
        <p:nvSpPr>
          <p:cNvPr id="12" name="文本框 11">
            <a:extLst>
              <a:ext uri="{FF2B5EF4-FFF2-40B4-BE49-F238E27FC236}">
                <a16:creationId xmlns:a16="http://schemas.microsoft.com/office/drawing/2014/main" id="{FF0FF908-8D49-4DF0-ADA8-AD69BC3D610A}"/>
              </a:ext>
            </a:extLst>
          </p:cNvPr>
          <p:cNvSpPr txBox="1"/>
          <p:nvPr/>
        </p:nvSpPr>
        <p:spPr>
          <a:xfrm>
            <a:off x="1428288" y="488274"/>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在线论坛系统</a:t>
            </a:r>
          </a:p>
        </p:txBody>
      </p:sp>
      <p:pic>
        <p:nvPicPr>
          <p:cNvPr id="13" name="图形 12">
            <a:extLst>
              <a:ext uri="{FF2B5EF4-FFF2-40B4-BE49-F238E27FC236}">
                <a16:creationId xmlns:a16="http://schemas.microsoft.com/office/drawing/2014/main" id="{EF560FC0-A5DA-4D7A-83BA-2BEDA03759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0538" y="165713"/>
            <a:ext cx="1045231" cy="1045231"/>
          </a:xfrm>
          <a:prstGeom prst="rect">
            <a:avLst/>
          </a:prstGeom>
        </p:spPr>
      </p:pic>
    </p:spTree>
    <p:extLst>
      <p:ext uri="{BB962C8B-B14F-4D97-AF65-F5344CB8AC3E}">
        <p14:creationId xmlns:p14="http://schemas.microsoft.com/office/powerpoint/2010/main" val="254416408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394228" y="2359146"/>
            <a:ext cx="417906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社团联上传非法账号时序图</a:t>
            </a:r>
            <a:endParaRPr lang="en-US" altLang="zh-CN" sz="24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07576" y="3146424"/>
            <a:ext cx="3168602" cy="1270732"/>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左图是本系统的类图。社团联使用者将非法用户账号上传至数据库</a:t>
            </a:r>
          </a:p>
        </p:txBody>
      </p:sp>
      <p:pic>
        <p:nvPicPr>
          <p:cNvPr id="19" name="图片 18">
            <a:extLst>
              <a:ext uri="{FF2B5EF4-FFF2-40B4-BE49-F238E27FC236}">
                <a16:creationId xmlns:a16="http://schemas.microsoft.com/office/drawing/2014/main" id="{92453759-7BA1-4B5C-8651-14318F984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04" y="1550789"/>
            <a:ext cx="7894924" cy="4728871"/>
          </a:xfrm>
          <a:prstGeom prst="rect">
            <a:avLst/>
          </a:prstGeom>
        </p:spPr>
      </p:pic>
      <p:sp>
        <p:nvSpPr>
          <p:cNvPr id="12" name="文本框 11">
            <a:extLst>
              <a:ext uri="{FF2B5EF4-FFF2-40B4-BE49-F238E27FC236}">
                <a16:creationId xmlns:a16="http://schemas.microsoft.com/office/drawing/2014/main" id="{28BD9FEF-6F6C-4FE2-AE28-6A4B02320996}"/>
              </a:ext>
            </a:extLst>
          </p:cNvPr>
          <p:cNvSpPr txBox="1"/>
          <p:nvPr/>
        </p:nvSpPr>
        <p:spPr>
          <a:xfrm>
            <a:off x="1428288" y="488274"/>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在线论坛系统</a:t>
            </a:r>
          </a:p>
        </p:txBody>
      </p:sp>
      <p:pic>
        <p:nvPicPr>
          <p:cNvPr id="13" name="图形 12">
            <a:extLst>
              <a:ext uri="{FF2B5EF4-FFF2-40B4-BE49-F238E27FC236}">
                <a16:creationId xmlns:a16="http://schemas.microsoft.com/office/drawing/2014/main" id="{29F73CC9-3260-43B7-B2E1-EAEABA3689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0538" y="165713"/>
            <a:ext cx="1045231" cy="1045231"/>
          </a:xfrm>
          <a:prstGeom prst="rect">
            <a:avLst/>
          </a:prstGeom>
        </p:spPr>
      </p:pic>
    </p:spTree>
    <p:extLst>
      <p:ext uri="{BB962C8B-B14F-4D97-AF65-F5344CB8AC3E}">
        <p14:creationId xmlns:p14="http://schemas.microsoft.com/office/powerpoint/2010/main" val="331245224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56606" y="2207417"/>
            <a:ext cx="27490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类图</a:t>
            </a:r>
          </a:p>
        </p:txBody>
      </p:sp>
      <p:cxnSp>
        <p:nvCxnSpPr>
          <p:cNvPr id="11" name="直接连接符 10"/>
          <p:cNvCxnSpPr/>
          <p:nvPr/>
        </p:nvCxnSpPr>
        <p:spPr>
          <a:xfrm>
            <a:off x="8394228" y="2126565"/>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DFFF0-BDDB-466F-B7F6-AC9186C0E7BE}"/>
              </a:ext>
            </a:extLst>
          </p:cNvPr>
          <p:cNvSpPr/>
          <p:nvPr/>
        </p:nvSpPr>
        <p:spPr>
          <a:xfrm>
            <a:off x="8647577" y="2793634"/>
            <a:ext cx="3168602" cy="3843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左图是本系统的类图</a:t>
            </a:r>
          </a:p>
        </p:txBody>
      </p:sp>
      <p:sp>
        <p:nvSpPr>
          <p:cNvPr id="12" name="文本框 11">
            <a:extLst>
              <a:ext uri="{FF2B5EF4-FFF2-40B4-BE49-F238E27FC236}">
                <a16:creationId xmlns:a16="http://schemas.microsoft.com/office/drawing/2014/main" id="{47FDF57B-BAD0-4F94-90CE-C49F455D8159}"/>
              </a:ext>
            </a:extLst>
          </p:cNvPr>
          <p:cNvSpPr txBox="1"/>
          <p:nvPr/>
        </p:nvSpPr>
        <p:spPr>
          <a:xfrm>
            <a:off x="1428288" y="488274"/>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在线论坛系统</a:t>
            </a:r>
          </a:p>
        </p:txBody>
      </p:sp>
      <p:pic>
        <p:nvPicPr>
          <p:cNvPr id="13" name="图形 12">
            <a:extLst>
              <a:ext uri="{FF2B5EF4-FFF2-40B4-BE49-F238E27FC236}">
                <a16:creationId xmlns:a16="http://schemas.microsoft.com/office/drawing/2014/main" id="{7D5D5F75-6CA3-4C41-92C7-22402D3F5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538" y="165713"/>
            <a:ext cx="1045231" cy="1045231"/>
          </a:xfrm>
          <a:prstGeom prst="rect">
            <a:avLst/>
          </a:prstGeom>
        </p:spPr>
      </p:pic>
      <p:pic>
        <p:nvPicPr>
          <p:cNvPr id="3" name="图片 2">
            <a:extLst>
              <a:ext uri="{FF2B5EF4-FFF2-40B4-BE49-F238E27FC236}">
                <a16:creationId xmlns:a16="http://schemas.microsoft.com/office/drawing/2014/main" id="{871201F9-721E-4F8F-BA43-59AAF3102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39" y="502109"/>
            <a:ext cx="7788506" cy="6521604"/>
          </a:xfrm>
          <a:prstGeom prst="rect">
            <a:avLst/>
          </a:prstGeom>
        </p:spPr>
      </p:pic>
    </p:spTree>
    <p:extLst>
      <p:ext uri="{BB962C8B-B14F-4D97-AF65-F5344CB8AC3E}">
        <p14:creationId xmlns:p14="http://schemas.microsoft.com/office/powerpoint/2010/main" val="351922240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A5CFE5"/>
        </a:solidFill>
        <a:effectLst/>
      </p:bgPr>
    </p:bg>
    <p:spTree>
      <p:nvGrpSpPr>
        <p:cNvPr id="1" name=""/>
        <p:cNvGrpSpPr/>
        <p:nvPr/>
      </p:nvGrpSpPr>
      <p:grpSpPr>
        <a:xfrm>
          <a:off x="0" y="0"/>
          <a:ext cx="0" cy="0"/>
          <a:chOff x="0" y="0"/>
          <a:chExt cx="0" cy="0"/>
        </a:xfrm>
      </p:grpSpPr>
      <p:sp>
        <p:nvSpPr>
          <p:cNvPr id="7" name="文本框 6"/>
          <p:cNvSpPr txBox="1"/>
          <p:nvPr/>
        </p:nvSpPr>
        <p:spPr>
          <a:xfrm>
            <a:off x="4443246" y="2668173"/>
            <a:ext cx="6388039" cy="1107996"/>
          </a:xfrm>
          <a:prstGeom prst="rect">
            <a:avLst/>
          </a:prstGeom>
          <a:noFill/>
        </p:spPr>
        <p:txBody>
          <a:bodyPr wrap="square" rtlCol="0">
            <a:spAutoFit/>
          </a:bodyPr>
          <a:lstStyle/>
          <a:p>
            <a:r>
              <a:rPr lang="zh-CN" altLang="en-US" sz="6600" dirty="0">
                <a:solidFill>
                  <a:schemeClr val="bg1"/>
                </a:solidFill>
                <a:latin typeface="幼圆" panose="02010509060101010101" pitchFamily="49" charset="-122"/>
                <a:ea typeface="幼圆" panose="02010509060101010101" pitchFamily="49" charset="-122"/>
              </a:rPr>
              <a:t>界面展示</a:t>
            </a:r>
          </a:p>
        </p:txBody>
      </p:sp>
      <p:sp>
        <p:nvSpPr>
          <p:cNvPr id="8" name="等腰三角形 7"/>
          <p:cNvSpPr/>
          <p:nvPr/>
        </p:nvSpPr>
        <p:spPr>
          <a:xfrm rot="17411441">
            <a:off x="8446457" y="2611998"/>
            <a:ext cx="157387" cy="397133"/>
          </a:xfrm>
          <a:prstGeom prst="triangl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3615302">
            <a:off x="8195808" y="2386956"/>
            <a:ext cx="105790" cy="511888"/>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a:srcRect/>
          <a:stretch>
            <a:fillRect/>
          </a:stretch>
        </p:blipFill>
        <p:spPr>
          <a:xfrm>
            <a:off x="3139729" y="1771197"/>
            <a:ext cx="3365284" cy="2901948"/>
          </a:xfrm>
          <a:custGeom>
            <a:avLst/>
            <a:gdLst>
              <a:gd name="connsiteX0" fmla="*/ 0 w 3365284"/>
              <a:gd name="connsiteY0" fmla="*/ 0 h 2901948"/>
              <a:gd name="connsiteX1" fmla="*/ 3365284 w 3365284"/>
              <a:gd name="connsiteY1" fmla="*/ 0 h 2901948"/>
              <a:gd name="connsiteX2" fmla="*/ 3365284 w 3365284"/>
              <a:gd name="connsiteY2" fmla="*/ 624244 h 2901948"/>
              <a:gd name="connsiteX3" fmla="*/ 1524908 w 3365284"/>
              <a:gd name="connsiteY3" fmla="*/ 624244 h 2901948"/>
              <a:gd name="connsiteX4" fmla="*/ 1524908 w 3365284"/>
              <a:gd name="connsiteY4" fmla="*/ 2289173 h 2901948"/>
              <a:gd name="connsiteX5" fmla="*/ 3365284 w 3365284"/>
              <a:gd name="connsiteY5" fmla="*/ 2289173 h 2901948"/>
              <a:gd name="connsiteX6" fmla="*/ 3365284 w 3365284"/>
              <a:gd name="connsiteY6" fmla="*/ 2901948 h 2901948"/>
              <a:gd name="connsiteX7" fmla="*/ 0 w 3365284"/>
              <a:gd name="connsiteY7" fmla="*/ 2901948 h 29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284" h="2901948">
                <a:moveTo>
                  <a:pt x="0" y="0"/>
                </a:moveTo>
                <a:lnTo>
                  <a:pt x="3365284" y="0"/>
                </a:lnTo>
                <a:lnTo>
                  <a:pt x="3365284" y="624244"/>
                </a:lnTo>
                <a:lnTo>
                  <a:pt x="1524908" y="624244"/>
                </a:lnTo>
                <a:lnTo>
                  <a:pt x="1524908" y="2289173"/>
                </a:lnTo>
                <a:lnTo>
                  <a:pt x="3365284" y="2289173"/>
                </a:lnTo>
                <a:lnTo>
                  <a:pt x="3365284" y="2901948"/>
                </a:lnTo>
                <a:lnTo>
                  <a:pt x="0" y="2901948"/>
                </a:lnTo>
                <a:close/>
              </a:path>
            </a:pathLst>
          </a:custGeom>
        </p:spPr>
      </p:pic>
    </p:spTree>
    <p:extLst>
      <p:ext uri="{BB962C8B-B14F-4D97-AF65-F5344CB8AC3E}">
        <p14:creationId xmlns:p14="http://schemas.microsoft.com/office/powerpoint/2010/main" val="190115880"/>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42E1025-E68C-4AB6-817F-1F429249A6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6287" y="1212911"/>
            <a:ext cx="7881398" cy="4433287"/>
          </a:xfrm>
          <a:prstGeom prst="rect">
            <a:avLst/>
          </a:prstGeom>
        </p:spPr>
      </p:pic>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04</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界面展示</a:t>
            </a:r>
          </a:p>
        </p:txBody>
      </p:sp>
      <p:pic>
        <p:nvPicPr>
          <p:cNvPr id="12" name="图片 11">
            <a:extLst>
              <a:ext uri="{FF2B5EF4-FFF2-40B4-BE49-F238E27FC236}">
                <a16:creationId xmlns:a16="http://schemas.microsoft.com/office/drawing/2014/main" id="{365C547A-935F-4BD9-8BA8-57FD2D7ECE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314" y="1212356"/>
            <a:ext cx="7881399" cy="4433287"/>
          </a:xfrm>
          <a:prstGeom prst="rect">
            <a:avLst/>
          </a:prstGeom>
        </p:spPr>
      </p:pic>
      <p:pic>
        <p:nvPicPr>
          <p:cNvPr id="14" name="图片 13">
            <a:extLst>
              <a:ext uri="{FF2B5EF4-FFF2-40B4-BE49-F238E27FC236}">
                <a16:creationId xmlns:a16="http://schemas.microsoft.com/office/drawing/2014/main" id="{89C16586-6A7E-4EC0-8F89-8550C879B8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313" y="1211801"/>
            <a:ext cx="7881400" cy="4433287"/>
          </a:xfrm>
          <a:prstGeom prst="rect">
            <a:avLst/>
          </a:prstGeom>
        </p:spPr>
      </p:pic>
      <p:pic>
        <p:nvPicPr>
          <p:cNvPr id="16" name="图片 15">
            <a:extLst>
              <a:ext uri="{FF2B5EF4-FFF2-40B4-BE49-F238E27FC236}">
                <a16:creationId xmlns:a16="http://schemas.microsoft.com/office/drawing/2014/main" id="{DEA03753-CA5B-4406-9357-B772136C0648}"/>
              </a:ext>
            </a:extLst>
          </p:cNvPr>
          <p:cNvPicPr>
            <a:picLocks noChangeAspect="1"/>
          </p:cNvPicPr>
          <p:nvPr/>
        </p:nvPicPr>
        <p:blipFill rotWithShape="1">
          <a:blip r:embed="rId5">
            <a:extLst>
              <a:ext uri="{28A0092B-C50C-407E-A947-70E740481C1C}">
                <a14:useLocalDpi xmlns:a14="http://schemas.microsoft.com/office/drawing/2010/main" val="0"/>
              </a:ext>
            </a:extLst>
          </a:blip>
          <a:srcRect l="5593" t="-1" r="11719" b="-3830"/>
          <a:stretch/>
        </p:blipFill>
        <p:spPr>
          <a:xfrm>
            <a:off x="2152341" y="1211801"/>
            <a:ext cx="7799527" cy="4603073"/>
          </a:xfrm>
          <a:prstGeom prst="rect">
            <a:avLst/>
          </a:prstGeom>
        </p:spPr>
      </p:pic>
      <p:pic>
        <p:nvPicPr>
          <p:cNvPr id="18" name="图片 17">
            <a:extLst>
              <a:ext uri="{FF2B5EF4-FFF2-40B4-BE49-F238E27FC236}">
                <a16:creationId xmlns:a16="http://schemas.microsoft.com/office/drawing/2014/main" id="{DA8FF690-0F77-4AB5-B5E0-A8C8B570A4EA}"/>
              </a:ext>
            </a:extLst>
          </p:cNvPr>
          <p:cNvPicPr>
            <a:picLocks noChangeAspect="1"/>
          </p:cNvPicPr>
          <p:nvPr/>
        </p:nvPicPr>
        <p:blipFill rotWithShape="1">
          <a:blip r:embed="rId6">
            <a:extLst>
              <a:ext uri="{28A0092B-C50C-407E-A947-70E740481C1C}">
                <a14:useLocalDpi xmlns:a14="http://schemas.microsoft.com/office/drawing/2010/main" val="0"/>
              </a:ext>
            </a:extLst>
          </a:blip>
          <a:srcRect l="7325" b="1430"/>
          <a:stretch/>
        </p:blipFill>
        <p:spPr>
          <a:xfrm>
            <a:off x="2236186" y="1211801"/>
            <a:ext cx="7799527" cy="4666326"/>
          </a:xfrm>
          <a:prstGeom prst="rect">
            <a:avLst/>
          </a:prstGeom>
        </p:spPr>
      </p:pic>
      <p:pic>
        <p:nvPicPr>
          <p:cNvPr id="20" name="图片 19">
            <a:extLst>
              <a:ext uri="{FF2B5EF4-FFF2-40B4-BE49-F238E27FC236}">
                <a16:creationId xmlns:a16="http://schemas.microsoft.com/office/drawing/2014/main" id="{C63BF7C0-AF89-46E5-9A9D-A1D728087380}"/>
              </a:ext>
            </a:extLst>
          </p:cNvPr>
          <p:cNvPicPr>
            <a:picLocks noChangeAspect="1"/>
          </p:cNvPicPr>
          <p:nvPr/>
        </p:nvPicPr>
        <p:blipFill rotWithShape="1">
          <a:blip r:embed="rId7">
            <a:extLst>
              <a:ext uri="{28A0092B-C50C-407E-A947-70E740481C1C}">
                <a14:useLocalDpi xmlns:a14="http://schemas.microsoft.com/office/drawing/2010/main" val="0"/>
              </a:ext>
            </a:extLst>
          </a:blip>
          <a:srcRect l="2199" b="2370"/>
          <a:stretch/>
        </p:blipFill>
        <p:spPr>
          <a:xfrm>
            <a:off x="2236186" y="1211801"/>
            <a:ext cx="7895208" cy="4433287"/>
          </a:xfrm>
          <a:prstGeom prst="rect">
            <a:avLst/>
          </a:prstGeom>
        </p:spPr>
      </p:pic>
      <p:pic>
        <p:nvPicPr>
          <p:cNvPr id="30" name="图片 29">
            <a:extLst>
              <a:ext uri="{FF2B5EF4-FFF2-40B4-BE49-F238E27FC236}">
                <a16:creationId xmlns:a16="http://schemas.microsoft.com/office/drawing/2014/main" id="{CAC69C64-FE9D-4007-B404-B5F9F31008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8995" y="1210691"/>
            <a:ext cx="7996718" cy="4433286"/>
          </a:xfrm>
          <a:prstGeom prst="rect">
            <a:avLst/>
          </a:prstGeom>
        </p:spPr>
      </p:pic>
      <p:pic>
        <p:nvPicPr>
          <p:cNvPr id="8" name="图片 7">
            <a:extLst>
              <a:ext uri="{FF2B5EF4-FFF2-40B4-BE49-F238E27FC236}">
                <a16:creationId xmlns:a16="http://schemas.microsoft.com/office/drawing/2014/main" id="{D5194AD6-CA78-42FA-A2CB-249F04E0CB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9187" y="560388"/>
            <a:ext cx="9693625" cy="7340028"/>
          </a:xfrm>
          <a:prstGeom prst="rect">
            <a:avLst/>
          </a:prstGeom>
        </p:spPr>
      </p:pic>
      <p:pic>
        <p:nvPicPr>
          <p:cNvPr id="35" name="图片 34">
            <a:extLst>
              <a:ext uri="{FF2B5EF4-FFF2-40B4-BE49-F238E27FC236}">
                <a16:creationId xmlns:a16="http://schemas.microsoft.com/office/drawing/2014/main" id="{7C485AF7-8B75-4339-BEE7-89820C875FDD}"/>
              </a:ext>
            </a:extLst>
          </p:cNvPr>
          <p:cNvPicPr>
            <a:picLocks noChangeAspect="1"/>
          </p:cNvPicPr>
          <p:nvPr/>
        </p:nvPicPr>
        <p:blipFill>
          <a:blip r:embed="rId10"/>
          <a:stretch>
            <a:fillRect/>
          </a:stretch>
        </p:blipFill>
        <p:spPr>
          <a:xfrm>
            <a:off x="2152341" y="1208470"/>
            <a:ext cx="7844188" cy="4423457"/>
          </a:xfrm>
          <a:prstGeom prst="rect">
            <a:avLst/>
          </a:prstGeom>
        </p:spPr>
      </p:pic>
    </p:spTree>
    <p:extLst>
      <p:ext uri="{BB962C8B-B14F-4D97-AF65-F5344CB8AC3E}">
        <p14:creationId xmlns:p14="http://schemas.microsoft.com/office/powerpoint/2010/main" val="8753059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3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3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42E1025-E68C-4AB6-817F-1F429249A6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6287" y="1212911"/>
            <a:ext cx="7881398" cy="4433287"/>
          </a:xfrm>
          <a:prstGeom prst="rect">
            <a:avLst/>
          </a:prstGeom>
        </p:spPr>
      </p:pic>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04</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界面展示</a:t>
            </a:r>
          </a:p>
        </p:txBody>
      </p:sp>
      <p:pic>
        <p:nvPicPr>
          <p:cNvPr id="12" name="图片 11">
            <a:extLst>
              <a:ext uri="{FF2B5EF4-FFF2-40B4-BE49-F238E27FC236}">
                <a16:creationId xmlns:a16="http://schemas.microsoft.com/office/drawing/2014/main" id="{365C547A-935F-4BD9-8BA8-57FD2D7ECE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314" y="1212356"/>
            <a:ext cx="7881399" cy="4433287"/>
          </a:xfrm>
          <a:prstGeom prst="rect">
            <a:avLst/>
          </a:prstGeom>
        </p:spPr>
      </p:pic>
      <p:pic>
        <p:nvPicPr>
          <p:cNvPr id="14" name="图片 13">
            <a:extLst>
              <a:ext uri="{FF2B5EF4-FFF2-40B4-BE49-F238E27FC236}">
                <a16:creationId xmlns:a16="http://schemas.microsoft.com/office/drawing/2014/main" id="{89C16586-6A7E-4EC0-8F89-8550C879B8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313" y="1211801"/>
            <a:ext cx="7881400" cy="4433287"/>
          </a:xfrm>
          <a:prstGeom prst="rect">
            <a:avLst/>
          </a:prstGeom>
        </p:spPr>
      </p:pic>
      <p:pic>
        <p:nvPicPr>
          <p:cNvPr id="16" name="图片 15">
            <a:extLst>
              <a:ext uri="{FF2B5EF4-FFF2-40B4-BE49-F238E27FC236}">
                <a16:creationId xmlns:a16="http://schemas.microsoft.com/office/drawing/2014/main" id="{DEA03753-CA5B-4406-9357-B772136C0648}"/>
              </a:ext>
            </a:extLst>
          </p:cNvPr>
          <p:cNvPicPr>
            <a:picLocks noChangeAspect="1"/>
          </p:cNvPicPr>
          <p:nvPr/>
        </p:nvPicPr>
        <p:blipFill rotWithShape="1">
          <a:blip r:embed="rId5">
            <a:extLst>
              <a:ext uri="{28A0092B-C50C-407E-A947-70E740481C1C}">
                <a14:useLocalDpi xmlns:a14="http://schemas.microsoft.com/office/drawing/2010/main" val="0"/>
              </a:ext>
            </a:extLst>
          </a:blip>
          <a:srcRect l="5593" t="-1" r="11719" b="-3830"/>
          <a:stretch/>
        </p:blipFill>
        <p:spPr>
          <a:xfrm>
            <a:off x="2152341" y="1211801"/>
            <a:ext cx="7799527" cy="4603073"/>
          </a:xfrm>
          <a:prstGeom prst="rect">
            <a:avLst/>
          </a:prstGeom>
        </p:spPr>
      </p:pic>
      <p:pic>
        <p:nvPicPr>
          <p:cNvPr id="18" name="图片 17">
            <a:extLst>
              <a:ext uri="{FF2B5EF4-FFF2-40B4-BE49-F238E27FC236}">
                <a16:creationId xmlns:a16="http://schemas.microsoft.com/office/drawing/2014/main" id="{DA8FF690-0F77-4AB5-B5E0-A8C8B570A4EA}"/>
              </a:ext>
            </a:extLst>
          </p:cNvPr>
          <p:cNvPicPr>
            <a:picLocks noChangeAspect="1"/>
          </p:cNvPicPr>
          <p:nvPr/>
        </p:nvPicPr>
        <p:blipFill rotWithShape="1">
          <a:blip r:embed="rId6">
            <a:extLst>
              <a:ext uri="{28A0092B-C50C-407E-A947-70E740481C1C}">
                <a14:useLocalDpi xmlns:a14="http://schemas.microsoft.com/office/drawing/2010/main" val="0"/>
              </a:ext>
            </a:extLst>
          </a:blip>
          <a:srcRect l="7325" b="1430"/>
          <a:stretch/>
        </p:blipFill>
        <p:spPr>
          <a:xfrm>
            <a:off x="2236186" y="1211801"/>
            <a:ext cx="7799527" cy="4666326"/>
          </a:xfrm>
          <a:prstGeom prst="rect">
            <a:avLst/>
          </a:prstGeom>
        </p:spPr>
      </p:pic>
      <p:pic>
        <p:nvPicPr>
          <p:cNvPr id="20" name="图片 19">
            <a:extLst>
              <a:ext uri="{FF2B5EF4-FFF2-40B4-BE49-F238E27FC236}">
                <a16:creationId xmlns:a16="http://schemas.microsoft.com/office/drawing/2014/main" id="{C63BF7C0-AF89-46E5-9A9D-A1D728087380}"/>
              </a:ext>
            </a:extLst>
          </p:cNvPr>
          <p:cNvPicPr>
            <a:picLocks noChangeAspect="1"/>
          </p:cNvPicPr>
          <p:nvPr/>
        </p:nvPicPr>
        <p:blipFill rotWithShape="1">
          <a:blip r:embed="rId7">
            <a:extLst>
              <a:ext uri="{28A0092B-C50C-407E-A947-70E740481C1C}">
                <a14:useLocalDpi xmlns:a14="http://schemas.microsoft.com/office/drawing/2010/main" val="0"/>
              </a:ext>
            </a:extLst>
          </a:blip>
          <a:srcRect l="2199" b="2370"/>
          <a:stretch/>
        </p:blipFill>
        <p:spPr>
          <a:xfrm>
            <a:off x="2236186" y="1211801"/>
            <a:ext cx="7895208" cy="4433287"/>
          </a:xfrm>
          <a:prstGeom prst="rect">
            <a:avLst/>
          </a:prstGeom>
        </p:spPr>
      </p:pic>
      <p:pic>
        <p:nvPicPr>
          <p:cNvPr id="30" name="图片 29">
            <a:extLst>
              <a:ext uri="{FF2B5EF4-FFF2-40B4-BE49-F238E27FC236}">
                <a16:creationId xmlns:a16="http://schemas.microsoft.com/office/drawing/2014/main" id="{CAC69C64-FE9D-4007-B404-B5F9F31008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8995" y="1210691"/>
            <a:ext cx="7996718" cy="4433286"/>
          </a:xfrm>
          <a:prstGeom prst="rect">
            <a:avLst/>
          </a:prstGeom>
        </p:spPr>
      </p:pic>
      <p:pic>
        <p:nvPicPr>
          <p:cNvPr id="8" name="图片 7">
            <a:extLst>
              <a:ext uri="{FF2B5EF4-FFF2-40B4-BE49-F238E27FC236}">
                <a16:creationId xmlns:a16="http://schemas.microsoft.com/office/drawing/2014/main" id="{D5194AD6-CA78-42FA-A2CB-249F04E0CB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9187" y="560388"/>
            <a:ext cx="9693625" cy="7340028"/>
          </a:xfrm>
          <a:prstGeom prst="rect">
            <a:avLst/>
          </a:prstGeom>
        </p:spPr>
      </p:pic>
      <p:pic>
        <p:nvPicPr>
          <p:cNvPr id="35" name="图片 34">
            <a:extLst>
              <a:ext uri="{FF2B5EF4-FFF2-40B4-BE49-F238E27FC236}">
                <a16:creationId xmlns:a16="http://schemas.microsoft.com/office/drawing/2014/main" id="{7C485AF7-8B75-4339-BEE7-89820C875FDD}"/>
              </a:ext>
            </a:extLst>
          </p:cNvPr>
          <p:cNvPicPr>
            <a:picLocks noChangeAspect="1"/>
          </p:cNvPicPr>
          <p:nvPr/>
        </p:nvPicPr>
        <p:blipFill>
          <a:blip r:embed="rId10"/>
          <a:stretch>
            <a:fillRect/>
          </a:stretch>
        </p:blipFill>
        <p:spPr>
          <a:xfrm>
            <a:off x="0" y="0"/>
            <a:ext cx="12192000" cy="6875254"/>
          </a:xfrm>
          <a:prstGeom prst="rect">
            <a:avLst/>
          </a:prstGeom>
        </p:spPr>
      </p:pic>
    </p:spTree>
    <p:extLst>
      <p:ext uri="{BB962C8B-B14F-4D97-AF65-F5344CB8AC3E}">
        <p14:creationId xmlns:p14="http://schemas.microsoft.com/office/powerpoint/2010/main" val="2316145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系统简介</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9" name="文本框 8"/>
          <p:cNvSpPr txBox="1"/>
          <p:nvPr/>
        </p:nvSpPr>
        <p:spPr>
          <a:xfrm>
            <a:off x="882115" y="1109962"/>
            <a:ext cx="2749074"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济遇的目的</a:t>
            </a:r>
          </a:p>
        </p:txBody>
      </p:sp>
      <p:sp>
        <p:nvSpPr>
          <p:cNvPr id="10" name="矩形 9"/>
          <p:cNvSpPr/>
          <p:nvPr/>
        </p:nvSpPr>
        <p:spPr>
          <a:xfrm>
            <a:off x="939631" y="1722019"/>
            <a:ext cx="9953270" cy="2286228"/>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目前，大多数社团管理平台都是人工操作的，无法进行人员数据实时更新以及积极开展社团活动。</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defTabSz="1216817">
              <a:lnSpc>
                <a:spcPct val="120000"/>
              </a:lnSpc>
              <a:spcBef>
                <a:spcPct val="20000"/>
              </a:spcBef>
            </a:pP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JIYU</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旨在建立一个在线学生社团管理系统，以简化社团管理过程并实现社团实时数据更新，从而保证不同类型的用户可以加入社团，参加社团活动，以及更方便地进行社团管理。</a:t>
            </a: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14338" name="Picture 2" descr="1.2">
            <a:extLst>
              <a:ext uri="{FF2B5EF4-FFF2-40B4-BE49-F238E27FC236}">
                <a16:creationId xmlns:a16="http://schemas.microsoft.com/office/drawing/2014/main" id="{CB793348-46DD-4179-9F72-4F7998E38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644" y="4008247"/>
            <a:ext cx="7679380" cy="228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152975"/>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5CFE5"/>
        </a:solidFill>
        <a:effectLst/>
      </p:bgPr>
    </p:bg>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3842565" y="1167219"/>
            <a:ext cx="4506869" cy="452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2">
                  <a:lumMod val="25000"/>
                </a:schemeClr>
              </a:solidFill>
            </a:endParaRPr>
          </a:p>
        </p:txBody>
      </p:sp>
      <p:sp>
        <p:nvSpPr>
          <p:cNvPr id="10" name="Freeform 6"/>
          <p:cNvSpPr>
            <a:spLocks/>
          </p:cNvSpPr>
          <p:nvPr/>
        </p:nvSpPr>
        <p:spPr bwMode="auto">
          <a:xfrm>
            <a:off x="7532438" y="2974975"/>
            <a:ext cx="489079" cy="1562381"/>
          </a:xfrm>
          <a:custGeom>
            <a:avLst/>
            <a:gdLst>
              <a:gd name="T0" fmla="*/ 4 w 124"/>
              <a:gd name="T1" fmla="*/ 385 h 395"/>
              <a:gd name="T2" fmla="*/ 27 w 124"/>
              <a:gd name="T3" fmla="*/ 332 h 395"/>
              <a:gd name="T4" fmla="*/ 33 w 124"/>
              <a:gd name="T5" fmla="*/ 350 h 395"/>
              <a:gd name="T6" fmla="*/ 49 w 124"/>
              <a:gd name="T7" fmla="*/ 295 h 395"/>
              <a:gd name="T8" fmla="*/ 56 w 124"/>
              <a:gd name="T9" fmla="*/ 312 h 395"/>
              <a:gd name="T10" fmla="*/ 64 w 124"/>
              <a:gd name="T11" fmla="*/ 256 h 395"/>
              <a:gd name="T12" fmla="*/ 76 w 124"/>
              <a:gd name="T13" fmla="*/ 266 h 395"/>
              <a:gd name="T14" fmla="*/ 77 w 124"/>
              <a:gd name="T15" fmla="*/ 209 h 395"/>
              <a:gd name="T16" fmla="*/ 90 w 124"/>
              <a:gd name="T17" fmla="*/ 220 h 395"/>
              <a:gd name="T18" fmla="*/ 83 w 124"/>
              <a:gd name="T19" fmla="*/ 163 h 395"/>
              <a:gd name="T20" fmla="*/ 99 w 124"/>
              <a:gd name="T21" fmla="*/ 169 h 395"/>
              <a:gd name="T22" fmla="*/ 81 w 124"/>
              <a:gd name="T23" fmla="*/ 118 h 395"/>
              <a:gd name="T24" fmla="*/ 101 w 124"/>
              <a:gd name="T25" fmla="*/ 144 h 395"/>
              <a:gd name="T26" fmla="*/ 80 w 124"/>
              <a:gd name="T27" fmla="*/ 89 h 395"/>
              <a:gd name="T28" fmla="*/ 101 w 124"/>
              <a:gd name="T29" fmla="*/ 88 h 395"/>
              <a:gd name="T30" fmla="*/ 76 w 124"/>
              <a:gd name="T31" fmla="*/ 45 h 395"/>
              <a:gd name="T32" fmla="*/ 97 w 124"/>
              <a:gd name="T33" fmla="*/ 42 h 395"/>
              <a:gd name="T34" fmla="*/ 99 w 124"/>
              <a:gd name="T35" fmla="*/ 41 h 395"/>
              <a:gd name="T36" fmla="*/ 118 w 124"/>
              <a:gd name="T37" fmla="*/ 27 h 395"/>
              <a:gd name="T38" fmla="*/ 104 w 124"/>
              <a:gd name="T39" fmla="*/ 87 h 395"/>
              <a:gd name="T40" fmla="*/ 124 w 124"/>
              <a:gd name="T41" fmla="*/ 77 h 395"/>
              <a:gd name="T42" fmla="*/ 105 w 124"/>
              <a:gd name="T43" fmla="*/ 140 h 395"/>
              <a:gd name="T44" fmla="*/ 123 w 124"/>
              <a:gd name="T45" fmla="*/ 133 h 395"/>
              <a:gd name="T46" fmla="*/ 99 w 124"/>
              <a:gd name="T47" fmla="*/ 193 h 395"/>
              <a:gd name="T48" fmla="*/ 119 w 124"/>
              <a:gd name="T49" fmla="*/ 190 h 395"/>
              <a:gd name="T50" fmla="*/ 87 w 124"/>
              <a:gd name="T51" fmla="*/ 244 h 395"/>
              <a:gd name="T52" fmla="*/ 111 w 124"/>
              <a:gd name="T53" fmla="*/ 219 h 395"/>
              <a:gd name="T54" fmla="*/ 78 w 124"/>
              <a:gd name="T55" fmla="*/ 270 h 395"/>
              <a:gd name="T56" fmla="*/ 68 w 124"/>
              <a:gd name="T57" fmla="*/ 296 h 395"/>
              <a:gd name="T58" fmla="*/ 97 w 124"/>
              <a:gd name="T59" fmla="*/ 272 h 395"/>
              <a:gd name="T60" fmla="*/ 57 w 124"/>
              <a:gd name="T61" fmla="*/ 317 h 395"/>
              <a:gd name="T62" fmla="*/ 46 w 124"/>
              <a:gd name="T63" fmla="*/ 336 h 395"/>
              <a:gd name="T64" fmla="*/ 78 w 124"/>
              <a:gd name="T65" fmla="*/ 318 h 395"/>
              <a:gd name="T66" fmla="*/ 34 w 124"/>
              <a:gd name="T67" fmla="*/ 355 h 395"/>
              <a:gd name="T68" fmla="*/ 52 w 124"/>
              <a:gd name="T69" fmla="*/ 362 h 395"/>
              <a:gd name="T70" fmla="*/ 5 w 124"/>
              <a:gd name="T71" fmla="*/ 389 h 395"/>
              <a:gd name="T72" fmla="*/ 0 w 124"/>
              <a:gd name="T73" fmla="*/ 390 h 395"/>
              <a:gd name="T74" fmla="*/ 2 w 124"/>
              <a:gd name="T75" fmla="*/ 38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395">
                <a:moveTo>
                  <a:pt x="2" y="387"/>
                </a:moveTo>
                <a:cubicBezTo>
                  <a:pt x="2" y="387"/>
                  <a:pt x="3" y="386"/>
                  <a:pt x="4" y="385"/>
                </a:cubicBezTo>
                <a:cubicBezTo>
                  <a:pt x="2" y="377"/>
                  <a:pt x="2" y="363"/>
                  <a:pt x="10" y="346"/>
                </a:cubicBezTo>
                <a:cubicBezTo>
                  <a:pt x="22" y="330"/>
                  <a:pt x="24" y="337"/>
                  <a:pt x="27" y="332"/>
                </a:cubicBezTo>
                <a:cubicBezTo>
                  <a:pt x="30" y="326"/>
                  <a:pt x="18" y="346"/>
                  <a:pt x="21" y="366"/>
                </a:cubicBezTo>
                <a:cubicBezTo>
                  <a:pt x="25" y="361"/>
                  <a:pt x="29" y="356"/>
                  <a:pt x="33" y="350"/>
                </a:cubicBezTo>
                <a:cubicBezTo>
                  <a:pt x="30" y="342"/>
                  <a:pt x="29" y="329"/>
                  <a:pt x="34" y="312"/>
                </a:cubicBezTo>
                <a:cubicBezTo>
                  <a:pt x="43" y="294"/>
                  <a:pt x="46" y="301"/>
                  <a:pt x="49" y="295"/>
                </a:cubicBezTo>
                <a:cubicBezTo>
                  <a:pt x="51" y="289"/>
                  <a:pt x="43" y="309"/>
                  <a:pt x="47" y="327"/>
                </a:cubicBezTo>
                <a:cubicBezTo>
                  <a:pt x="50" y="322"/>
                  <a:pt x="53" y="317"/>
                  <a:pt x="56" y="312"/>
                </a:cubicBezTo>
                <a:cubicBezTo>
                  <a:pt x="52" y="304"/>
                  <a:pt x="49" y="293"/>
                  <a:pt x="52" y="276"/>
                </a:cubicBezTo>
                <a:cubicBezTo>
                  <a:pt x="59" y="256"/>
                  <a:pt x="63" y="262"/>
                  <a:pt x="64" y="256"/>
                </a:cubicBezTo>
                <a:cubicBezTo>
                  <a:pt x="66" y="250"/>
                  <a:pt x="60" y="271"/>
                  <a:pt x="68" y="288"/>
                </a:cubicBezTo>
                <a:cubicBezTo>
                  <a:pt x="71" y="281"/>
                  <a:pt x="73" y="274"/>
                  <a:pt x="76" y="266"/>
                </a:cubicBezTo>
                <a:cubicBezTo>
                  <a:pt x="71" y="260"/>
                  <a:pt x="66" y="249"/>
                  <a:pt x="67" y="231"/>
                </a:cubicBezTo>
                <a:cubicBezTo>
                  <a:pt x="72" y="210"/>
                  <a:pt x="76" y="216"/>
                  <a:pt x="77" y="209"/>
                </a:cubicBezTo>
                <a:cubicBezTo>
                  <a:pt x="77" y="203"/>
                  <a:pt x="74" y="225"/>
                  <a:pt x="85" y="241"/>
                </a:cubicBezTo>
                <a:cubicBezTo>
                  <a:pt x="87" y="234"/>
                  <a:pt x="88" y="227"/>
                  <a:pt x="90" y="220"/>
                </a:cubicBezTo>
                <a:cubicBezTo>
                  <a:pt x="85" y="215"/>
                  <a:pt x="77" y="205"/>
                  <a:pt x="76" y="186"/>
                </a:cubicBezTo>
                <a:cubicBezTo>
                  <a:pt x="77" y="166"/>
                  <a:pt x="83" y="170"/>
                  <a:pt x="83" y="163"/>
                </a:cubicBezTo>
                <a:cubicBezTo>
                  <a:pt x="82" y="157"/>
                  <a:pt x="82" y="181"/>
                  <a:pt x="95" y="193"/>
                </a:cubicBezTo>
                <a:cubicBezTo>
                  <a:pt x="97" y="186"/>
                  <a:pt x="98" y="177"/>
                  <a:pt x="99" y="169"/>
                </a:cubicBezTo>
                <a:cubicBezTo>
                  <a:pt x="92" y="166"/>
                  <a:pt x="84" y="159"/>
                  <a:pt x="79" y="142"/>
                </a:cubicBezTo>
                <a:cubicBezTo>
                  <a:pt x="77" y="122"/>
                  <a:pt x="83" y="124"/>
                  <a:pt x="81" y="118"/>
                </a:cubicBezTo>
                <a:cubicBezTo>
                  <a:pt x="80" y="112"/>
                  <a:pt x="85" y="136"/>
                  <a:pt x="101" y="143"/>
                </a:cubicBezTo>
                <a:cubicBezTo>
                  <a:pt x="101" y="144"/>
                  <a:pt x="101" y="144"/>
                  <a:pt x="101" y="144"/>
                </a:cubicBezTo>
                <a:cubicBezTo>
                  <a:pt x="101" y="135"/>
                  <a:pt x="102" y="125"/>
                  <a:pt x="102" y="115"/>
                </a:cubicBezTo>
                <a:cubicBezTo>
                  <a:pt x="95" y="112"/>
                  <a:pt x="86" y="105"/>
                  <a:pt x="80" y="89"/>
                </a:cubicBezTo>
                <a:cubicBezTo>
                  <a:pt x="77" y="69"/>
                  <a:pt x="83" y="71"/>
                  <a:pt x="81" y="65"/>
                </a:cubicBezTo>
                <a:cubicBezTo>
                  <a:pt x="80" y="59"/>
                  <a:pt x="85" y="81"/>
                  <a:pt x="101" y="88"/>
                </a:cubicBezTo>
                <a:cubicBezTo>
                  <a:pt x="100" y="81"/>
                  <a:pt x="100" y="74"/>
                  <a:pt x="99" y="67"/>
                </a:cubicBezTo>
                <a:cubicBezTo>
                  <a:pt x="92" y="65"/>
                  <a:pt x="83" y="60"/>
                  <a:pt x="76" y="45"/>
                </a:cubicBezTo>
                <a:cubicBezTo>
                  <a:pt x="70" y="26"/>
                  <a:pt x="77" y="27"/>
                  <a:pt x="74" y="21"/>
                </a:cubicBezTo>
                <a:cubicBezTo>
                  <a:pt x="72" y="16"/>
                  <a:pt x="80" y="38"/>
                  <a:pt x="97" y="42"/>
                </a:cubicBezTo>
                <a:cubicBezTo>
                  <a:pt x="98" y="43"/>
                  <a:pt x="98" y="45"/>
                  <a:pt x="99" y="46"/>
                </a:cubicBezTo>
                <a:cubicBezTo>
                  <a:pt x="99" y="44"/>
                  <a:pt x="99" y="42"/>
                  <a:pt x="99" y="41"/>
                </a:cubicBezTo>
                <a:cubicBezTo>
                  <a:pt x="111" y="24"/>
                  <a:pt x="109" y="0"/>
                  <a:pt x="109" y="6"/>
                </a:cubicBezTo>
                <a:cubicBezTo>
                  <a:pt x="110" y="12"/>
                  <a:pt x="115" y="7"/>
                  <a:pt x="118" y="27"/>
                </a:cubicBezTo>
                <a:cubicBezTo>
                  <a:pt x="118" y="52"/>
                  <a:pt x="107" y="65"/>
                  <a:pt x="103" y="69"/>
                </a:cubicBezTo>
                <a:cubicBezTo>
                  <a:pt x="103" y="75"/>
                  <a:pt x="104" y="81"/>
                  <a:pt x="104" y="87"/>
                </a:cubicBezTo>
                <a:cubicBezTo>
                  <a:pt x="117" y="72"/>
                  <a:pt x="117" y="48"/>
                  <a:pt x="117" y="55"/>
                </a:cubicBezTo>
                <a:cubicBezTo>
                  <a:pt x="117" y="61"/>
                  <a:pt x="122" y="56"/>
                  <a:pt x="124" y="77"/>
                </a:cubicBezTo>
                <a:cubicBezTo>
                  <a:pt x="122" y="100"/>
                  <a:pt x="110" y="112"/>
                  <a:pt x="105" y="116"/>
                </a:cubicBezTo>
                <a:cubicBezTo>
                  <a:pt x="105" y="125"/>
                  <a:pt x="105" y="133"/>
                  <a:pt x="105" y="140"/>
                </a:cubicBezTo>
                <a:cubicBezTo>
                  <a:pt x="117" y="126"/>
                  <a:pt x="118" y="104"/>
                  <a:pt x="117" y="110"/>
                </a:cubicBezTo>
                <a:cubicBezTo>
                  <a:pt x="117" y="117"/>
                  <a:pt x="122" y="112"/>
                  <a:pt x="123" y="133"/>
                </a:cubicBezTo>
                <a:cubicBezTo>
                  <a:pt x="120" y="158"/>
                  <a:pt x="107" y="169"/>
                  <a:pt x="102" y="172"/>
                </a:cubicBezTo>
                <a:cubicBezTo>
                  <a:pt x="101" y="179"/>
                  <a:pt x="100" y="186"/>
                  <a:pt x="99" y="193"/>
                </a:cubicBezTo>
                <a:cubicBezTo>
                  <a:pt x="114" y="183"/>
                  <a:pt x="120" y="160"/>
                  <a:pt x="118" y="166"/>
                </a:cubicBezTo>
                <a:cubicBezTo>
                  <a:pt x="117" y="172"/>
                  <a:pt x="123" y="169"/>
                  <a:pt x="119" y="190"/>
                </a:cubicBezTo>
                <a:cubicBezTo>
                  <a:pt x="112" y="212"/>
                  <a:pt x="99" y="220"/>
                  <a:pt x="93" y="222"/>
                </a:cubicBezTo>
                <a:cubicBezTo>
                  <a:pt x="91" y="230"/>
                  <a:pt x="89" y="237"/>
                  <a:pt x="87" y="244"/>
                </a:cubicBezTo>
                <a:cubicBezTo>
                  <a:pt x="87" y="244"/>
                  <a:pt x="88" y="243"/>
                  <a:pt x="88" y="243"/>
                </a:cubicBezTo>
                <a:cubicBezTo>
                  <a:pt x="105" y="236"/>
                  <a:pt x="114" y="213"/>
                  <a:pt x="111" y="219"/>
                </a:cubicBezTo>
                <a:cubicBezTo>
                  <a:pt x="109" y="225"/>
                  <a:pt x="115" y="223"/>
                  <a:pt x="109" y="243"/>
                </a:cubicBezTo>
                <a:cubicBezTo>
                  <a:pt x="99" y="265"/>
                  <a:pt x="84" y="269"/>
                  <a:pt x="78" y="270"/>
                </a:cubicBezTo>
                <a:cubicBezTo>
                  <a:pt x="75" y="279"/>
                  <a:pt x="72" y="287"/>
                  <a:pt x="68" y="294"/>
                </a:cubicBezTo>
                <a:cubicBezTo>
                  <a:pt x="68" y="295"/>
                  <a:pt x="68" y="296"/>
                  <a:pt x="68" y="296"/>
                </a:cubicBezTo>
                <a:cubicBezTo>
                  <a:pt x="69" y="294"/>
                  <a:pt x="70" y="293"/>
                  <a:pt x="71" y="291"/>
                </a:cubicBezTo>
                <a:cubicBezTo>
                  <a:pt x="88" y="288"/>
                  <a:pt x="100" y="267"/>
                  <a:pt x="97" y="272"/>
                </a:cubicBezTo>
                <a:cubicBezTo>
                  <a:pt x="94" y="278"/>
                  <a:pt x="100" y="277"/>
                  <a:pt x="92" y="296"/>
                </a:cubicBezTo>
                <a:cubicBezTo>
                  <a:pt x="78" y="318"/>
                  <a:pt x="62" y="318"/>
                  <a:pt x="57" y="317"/>
                </a:cubicBezTo>
                <a:cubicBezTo>
                  <a:pt x="54" y="323"/>
                  <a:pt x="50" y="329"/>
                  <a:pt x="47" y="335"/>
                </a:cubicBezTo>
                <a:cubicBezTo>
                  <a:pt x="47" y="335"/>
                  <a:pt x="47" y="336"/>
                  <a:pt x="46" y="336"/>
                </a:cubicBezTo>
                <a:cubicBezTo>
                  <a:pt x="48" y="334"/>
                  <a:pt x="49" y="333"/>
                  <a:pt x="50" y="332"/>
                </a:cubicBezTo>
                <a:cubicBezTo>
                  <a:pt x="68" y="332"/>
                  <a:pt x="82" y="313"/>
                  <a:pt x="78" y="318"/>
                </a:cubicBezTo>
                <a:cubicBezTo>
                  <a:pt x="74" y="323"/>
                  <a:pt x="80" y="323"/>
                  <a:pt x="70" y="341"/>
                </a:cubicBezTo>
                <a:cubicBezTo>
                  <a:pt x="54" y="358"/>
                  <a:pt x="39" y="356"/>
                  <a:pt x="34" y="355"/>
                </a:cubicBezTo>
                <a:cubicBezTo>
                  <a:pt x="30" y="360"/>
                  <a:pt x="26" y="365"/>
                  <a:pt x="23" y="369"/>
                </a:cubicBezTo>
                <a:cubicBezTo>
                  <a:pt x="40" y="373"/>
                  <a:pt x="56" y="358"/>
                  <a:pt x="52" y="362"/>
                </a:cubicBezTo>
                <a:cubicBezTo>
                  <a:pt x="48" y="366"/>
                  <a:pt x="54" y="368"/>
                  <a:pt x="41" y="382"/>
                </a:cubicBezTo>
                <a:cubicBezTo>
                  <a:pt x="24" y="395"/>
                  <a:pt x="11" y="392"/>
                  <a:pt x="5" y="389"/>
                </a:cubicBezTo>
                <a:cubicBezTo>
                  <a:pt x="3" y="392"/>
                  <a:pt x="2" y="393"/>
                  <a:pt x="2" y="393"/>
                </a:cubicBezTo>
                <a:cubicBezTo>
                  <a:pt x="0" y="390"/>
                  <a:pt x="0" y="390"/>
                  <a:pt x="0" y="390"/>
                </a:cubicBezTo>
                <a:cubicBezTo>
                  <a:pt x="0" y="389"/>
                  <a:pt x="1" y="389"/>
                  <a:pt x="2" y="387"/>
                </a:cubicBezTo>
                <a:cubicBezTo>
                  <a:pt x="2" y="387"/>
                  <a:pt x="2" y="387"/>
                  <a:pt x="2" y="38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2">
                  <a:lumMod val="25000"/>
                </a:schemeClr>
              </a:solidFill>
            </a:endParaRPr>
          </a:p>
        </p:txBody>
      </p:sp>
      <p:sp>
        <p:nvSpPr>
          <p:cNvPr id="11" name="Freeform 7"/>
          <p:cNvSpPr>
            <a:spLocks/>
          </p:cNvSpPr>
          <p:nvPr/>
        </p:nvSpPr>
        <p:spPr bwMode="auto">
          <a:xfrm>
            <a:off x="4132767" y="2973442"/>
            <a:ext cx="490748" cy="1562381"/>
          </a:xfrm>
          <a:custGeom>
            <a:avLst/>
            <a:gdLst>
              <a:gd name="T0" fmla="*/ 120 w 124"/>
              <a:gd name="T1" fmla="*/ 385 h 395"/>
              <a:gd name="T2" fmla="*/ 97 w 124"/>
              <a:gd name="T3" fmla="*/ 332 h 395"/>
              <a:gd name="T4" fmla="*/ 91 w 124"/>
              <a:gd name="T5" fmla="*/ 350 h 395"/>
              <a:gd name="T6" fmla="*/ 75 w 124"/>
              <a:gd name="T7" fmla="*/ 295 h 395"/>
              <a:gd name="T8" fmla="*/ 68 w 124"/>
              <a:gd name="T9" fmla="*/ 312 h 395"/>
              <a:gd name="T10" fmla="*/ 60 w 124"/>
              <a:gd name="T11" fmla="*/ 256 h 395"/>
              <a:gd name="T12" fmla="*/ 48 w 124"/>
              <a:gd name="T13" fmla="*/ 266 h 395"/>
              <a:gd name="T14" fmla="*/ 47 w 124"/>
              <a:gd name="T15" fmla="*/ 209 h 395"/>
              <a:gd name="T16" fmla="*/ 34 w 124"/>
              <a:gd name="T17" fmla="*/ 220 h 395"/>
              <a:gd name="T18" fmla="*/ 41 w 124"/>
              <a:gd name="T19" fmla="*/ 163 h 395"/>
              <a:gd name="T20" fmla="*/ 25 w 124"/>
              <a:gd name="T21" fmla="*/ 169 h 395"/>
              <a:gd name="T22" fmla="*/ 43 w 124"/>
              <a:gd name="T23" fmla="*/ 118 h 395"/>
              <a:gd name="T24" fmla="*/ 23 w 124"/>
              <a:gd name="T25" fmla="*/ 144 h 395"/>
              <a:gd name="T26" fmla="*/ 44 w 124"/>
              <a:gd name="T27" fmla="*/ 89 h 395"/>
              <a:gd name="T28" fmla="*/ 23 w 124"/>
              <a:gd name="T29" fmla="*/ 88 h 395"/>
              <a:gd name="T30" fmla="*/ 48 w 124"/>
              <a:gd name="T31" fmla="*/ 45 h 395"/>
              <a:gd name="T32" fmla="*/ 27 w 124"/>
              <a:gd name="T33" fmla="*/ 42 h 395"/>
              <a:gd name="T34" fmla="*/ 25 w 124"/>
              <a:gd name="T35" fmla="*/ 41 h 395"/>
              <a:gd name="T36" fmla="*/ 6 w 124"/>
              <a:gd name="T37" fmla="*/ 27 h 395"/>
              <a:gd name="T38" fmla="*/ 20 w 124"/>
              <a:gd name="T39" fmla="*/ 87 h 395"/>
              <a:gd name="T40" fmla="*/ 0 w 124"/>
              <a:gd name="T41" fmla="*/ 77 h 395"/>
              <a:gd name="T42" fmla="*/ 19 w 124"/>
              <a:gd name="T43" fmla="*/ 140 h 395"/>
              <a:gd name="T44" fmla="*/ 1 w 124"/>
              <a:gd name="T45" fmla="*/ 133 h 395"/>
              <a:gd name="T46" fmla="*/ 25 w 124"/>
              <a:gd name="T47" fmla="*/ 193 h 395"/>
              <a:gd name="T48" fmla="*/ 5 w 124"/>
              <a:gd name="T49" fmla="*/ 190 h 395"/>
              <a:gd name="T50" fmla="*/ 37 w 124"/>
              <a:gd name="T51" fmla="*/ 244 h 395"/>
              <a:gd name="T52" fmla="*/ 13 w 124"/>
              <a:gd name="T53" fmla="*/ 219 h 395"/>
              <a:gd name="T54" fmla="*/ 46 w 124"/>
              <a:gd name="T55" fmla="*/ 270 h 395"/>
              <a:gd name="T56" fmla="*/ 56 w 124"/>
              <a:gd name="T57" fmla="*/ 296 h 395"/>
              <a:gd name="T58" fmla="*/ 27 w 124"/>
              <a:gd name="T59" fmla="*/ 272 h 395"/>
              <a:gd name="T60" fmla="*/ 67 w 124"/>
              <a:gd name="T61" fmla="*/ 317 h 395"/>
              <a:gd name="T62" fmla="*/ 78 w 124"/>
              <a:gd name="T63" fmla="*/ 336 h 395"/>
              <a:gd name="T64" fmla="*/ 46 w 124"/>
              <a:gd name="T65" fmla="*/ 318 h 395"/>
              <a:gd name="T66" fmla="*/ 90 w 124"/>
              <a:gd name="T67" fmla="*/ 355 h 395"/>
              <a:gd name="T68" fmla="*/ 72 w 124"/>
              <a:gd name="T69" fmla="*/ 362 h 395"/>
              <a:gd name="T70" fmla="*/ 119 w 124"/>
              <a:gd name="T71" fmla="*/ 389 h 395"/>
              <a:gd name="T72" fmla="*/ 124 w 124"/>
              <a:gd name="T73" fmla="*/ 390 h 395"/>
              <a:gd name="T74" fmla="*/ 122 w 124"/>
              <a:gd name="T75" fmla="*/ 38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395">
                <a:moveTo>
                  <a:pt x="122" y="387"/>
                </a:moveTo>
                <a:cubicBezTo>
                  <a:pt x="122" y="387"/>
                  <a:pt x="121" y="386"/>
                  <a:pt x="120" y="385"/>
                </a:cubicBezTo>
                <a:cubicBezTo>
                  <a:pt x="122" y="377"/>
                  <a:pt x="122" y="363"/>
                  <a:pt x="114" y="346"/>
                </a:cubicBezTo>
                <a:cubicBezTo>
                  <a:pt x="102" y="330"/>
                  <a:pt x="100" y="337"/>
                  <a:pt x="97" y="332"/>
                </a:cubicBezTo>
                <a:cubicBezTo>
                  <a:pt x="94" y="326"/>
                  <a:pt x="106" y="346"/>
                  <a:pt x="103" y="366"/>
                </a:cubicBezTo>
                <a:cubicBezTo>
                  <a:pt x="99" y="361"/>
                  <a:pt x="95" y="356"/>
                  <a:pt x="91" y="350"/>
                </a:cubicBezTo>
                <a:cubicBezTo>
                  <a:pt x="94" y="342"/>
                  <a:pt x="95" y="329"/>
                  <a:pt x="90" y="312"/>
                </a:cubicBezTo>
                <a:cubicBezTo>
                  <a:pt x="81" y="294"/>
                  <a:pt x="78" y="301"/>
                  <a:pt x="75" y="295"/>
                </a:cubicBezTo>
                <a:cubicBezTo>
                  <a:pt x="73" y="289"/>
                  <a:pt x="81" y="309"/>
                  <a:pt x="77" y="327"/>
                </a:cubicBezTo>
                <a:cubicBezTo>
                  <a:pt x="74" y="322"/>
                  <a:pt x="71" y="317"/>
                  <a:pt x="68" y="312"/>
                </a:cubicBezTo>
                <a:cubicBezTo>
                  <a:pt x="72" y="304"/>
                  <a:pt x="75" y="293"/>
                  <a:pt x="72" y="276"/>
                </a:cubicBezTo>
                <a:cubicBezTo>
                  <a:pt x="65" y="256"/>
                  <a:pt x="61" y="262"/>
                  <a:pt x="60" y="256"/>
                </a:cubicBezTo>
                <a:cubicBezTo>
                  <a:pt x="58" y="250"/>
                  <a:pt x="64" y="271"/>
                  <a:pt x="56" y="288"/>
                </a:cubicBezTo>
                <a:cubicBezTo>
                  <a:pt x="53" y="281"/>
                  <a:pt x="51" y="274"/>
                  <a:pt x="48" y="266"/>
                </a:cubicBezTo>
                <a:cubicBezTo>
                  <a:pt x="53" y="260"/>
                  <a:pt x="58" y="249"/>
                  <a:pt x="57" y="231"/>
                </a:cubicBezTo>
                <a:cubicBezTo>
                  <a:pt x="52" y="210"/>
                  <a:pt x="48" y="216"/>
                  <a:pt x="47" y="209"/>
                </a:cubicBezTo>
                <a:cubicBezTo>
                  <a:pt x="47" y="203"/>
                  <a:pt x="50" y="225"/>
                  <a:pt x="39" y="241"/>
                </a:cubicBezTo>
                <a:cubicBezTo>
                  <a:pt x="37" y="234"/>
                  <a:pt x="36" y="227"/>
                  <a:pt x="34" y="220"/>
                </a:cubicBezTo>
                <a:cubicBezTo>
                  <a:pt x="39" y="215"/>
                  <a:pt x="47" y="205"/>
                  <a:pt x="48" y="186"/>
                </a:cubicBezTo>
                <a:cubicBezTo>
                  <a:pt x="47" y="166"/>
                  <a:pt x="41" y="170"/>
                  <a:pt x="41" y="163"/>
                </a:cubicBezTo>
                <a:cubicBezTo>
                  <a:pt x="42" y="157"/>
                  <a:pt x="42" y="181"/>
                  <a:pt x="29" y="193"/>
                </a:cubicBezTo>
                <a:cubicBezTo>
                  <a:pt x="27" y="186"/>
                  <a:pt x="26" y="177"/>
                  <a:pt x="25" y="169"/>
                </a:cubicBezTo>
                <a:cubicBezTo>
                  <a:pt x="32" y="166"/>
                  <a:pt x="40" y="159"/>
                  <a:pt x="45" y="142"/>
                </a:cubicBezTo>
                <a:cubicBezTo>
                  <a:pt x="47" y="122"/>
                  <a:pt x="41" y="124"/>
                  <a:pt x="43" y="118"/>
                </a:cubicBezTo>
                <a:cubicBezTo>
                  <a:pt x="44" y="112"/>
                  <a:pt x="39" y="136"/>
                  <a:pt x="23" y="143"/>
                </a:cubicBezTo>
                <a:cubicBezTo>
                  <a:pt x="23" y="144"/>
                  <a:pt x="23" y="144"/>
                  <a:pt x="23" y="144"/>
                </a:cubicBezTo>
                <a:cubicBezTo>
                  <a:pt x="23" y="135"/>
                  <a:pt x="22" y="125"/>
                  <a:pt x="22" y="115"/>
                </a:cubicBezTo>
                <a:cubicBezTo>
                  <a:pt x="29" y="112"/>
                  <a:pt x="38" y="105"/>
                  <a:pt x="44" y="89"/>
                </a:cubicBezTo>
                <a:cubicBezTo>
                  <a:pt x="47" y="69"/>
                  <a:pt x="41" y="71"/>
                  <a:pt x="43" y="65"/>
                </a:cubicBezTo>
                <a:cubicBezTo>
                  <a:pt x="44" y="59"/>
                  <a:pt x="39" y="81"/>
                  <a:pt x="23" y="88"/>
                </a:cubicBezTo>
                <a:cubicBezTo>
                  <a:pt x="24" y="81"/>
                  <a:pt x="24" y="74"/>
                  <a:pt x="25" y="67"/>
                </a:cubicBezTo>
                <a:cubicBezTo>
                  <a:pt x="32" y="65"/>
                  <a:pt x="41" y="60"/>
                  <a:pt x="48" y="45"/>
                </a:cubicBezTo>
                <a:cubicBezTo>
                  <a:pt x="54" y="26"/>
                  <a:pt x="47" y="27"/>
                  <a:pt x="50" y="21"/>
                </a:cubicBezTo>
                <a:cubicBezTo>
                  <a:pt x="52" y="16"/>
                  <a:pt x="44" y="38"/>
                  <a:pt x="27" y="42"/>
                </a:cubicBezTo>
                <a:cubicBezTo>
                  <a:pt x="26" y="43"/>
                  <a:pt x="26" y="45"/>
                  <a:pt x="25" y="46"/>
                </a:cubicBezTo>
                <a:cubicBezTo>
                  <a:pt x="25" y="44"/>
                  <a:pt x="25" y="42"/>
                  <a:pt x="25" y="41"/>
                </a:cubicBezTo>
                <a:cubicBezTo>
                  <a:pt x="13" y="24"/>
                  <a:pt x="15" y="0"/>
                  <a:pt x="14" y="6"/>
                </a:cubicBezTo>
                <a:cubicBezTo>
                  <a:pt x="14" y="12"/>
                  <a:pt x="9" y="7"/>
                  <a:pt x="6" y="27"/>
                </a:cubicBezTo>
                <a:cubicBezTo>
                  <a:pt x="6" y="52"/>
                  <a:pt x="17" y="65"/>
                  <a:pt x="21" y="69"/>
                </a:cubicBezTo>
                <a:cubicBezTo>
                  <a:pt x="21" y="75"/>
                  <a:pt x="20" y="81"/>
                  <a:pt x="20" y="87"/>
                </a:cubicBezTo>
                <a:cubicBezTo>
                  <a:pt x="7" y="72"/>
                  <a:pt x="7" y="48"/>
                  <a:pt x="7" y="55"/>
                </a:cubicBezTo>
                <a:cubicBezTo>
                  <a:pt x="7" y="61"/>
                  <a:pt x="2" y="56"/>
                  <a:pt x="0" y="77"/>
                </a:cubicBezTo>
                <a:cubicBezTo>
                  <a:pt x="2" y="100"/>
                  <a:pt x="14" y="112"/>
                  <a:pt x="19" y="116"/>
                </a:cubicBezTo>
                <a:cubicBezTo>
                  <a:pt x="19" y="125"/>
                  <a:pt x="19" y="133"/>
                  <a:pt x="19" y="140"/>
                </a:cubicBezTo>
                <a:cubicBezTo>
                  <a:pt x="7" y="126"/>
                  <a:pt x="6" y="104"/>
                  <a:pt x="7" y="110"/>
                </a:cubicBezTo>
                <a:cubicBezTo>
                  <a:pt x="7" y="117"/>
                  <a:pt x="2" y="112"/>
                  <a:pt x="1" y="133"/>
                </a:cubicBezTo>
                <a:cubicBezTo>
                  <a:pt x="4" y="158"/>
                  <a:pt x="17" y="169"/>
                  <a:pt x="22" y="172"/>
                </a:cubicBezTo>
                <a:cubicBezTo>
                  <a:pt x="23" y="179"/>
                  <a:pt x="24" y="186"/>
                  <a:pt x="25" y="193"/>
                </a:cubicBezTo>
                <a:cubicBezTo>
                  <a:pt x="10" y="183"/>
                  <a:pt x="4" y="160"/>
                  <a:pt x="6" y="166"/>
                </a:cubicBezTo>
                <a:cubicBezTo>
                  <a:pt x="7" y="172"/>
                  <a:pt x="1" y="169"/>
                  <a:pt x="5" y="190"/>
                </a:cubicBezTo>
                <a:cubicBezTo>
                  <a:pt x="12" y="212"/>
                  <a:pt x="25" y="220"/>
                  <a:pt x="31" y="222"/>
                </a:cubicBezTo>
                <a:cubicBezTo>
                  <a:pt x="33" y="230"/>
                  <a:pt x="35" y="237"/>
                  <a:pt x="37" y="244"/>
                </a:cubicBezTo>
                <a:cubicBezTo>
                  <a:pt x="37" y="244"/>
                  <a:pt x="36" y="243"/>
                  <a:pt x="36" y="243"/>
                </a:cubicBezTo>
                <a:cubicBezTo>
                  <a:pt x="19" y="236"/>
                  <a:pt x="10" y="213"/>
                  <a:pt x="13" y="219"/>
                </a:cubicBezTo>
                <a:cubicBezTo>
                  <a:pt x="15" y="225"/>
                  <a:pt x="9" y="223"/>
                  <a:pt x="15" y="243"/>
                </a:cubicBezTo>
                <a:cubicBezTo>
                  <a:pt x="25" y="265"/>
                  <a:pt x="40" y="269"/>
                  <a:pt x="46" y="270"/>
                </a:cubicBezTo>
                <a:cubicBezTo>
                  <a:pt x="49" y="279"/>
                  <a:pt x="52" y="287"/>
                  <a:pt x="56" y="294"/>
                </a:cubicBezTo>
                <a:cubicBezTo>
                  <a:pt x="56" y="295"/>
                  <a:pt x="56" y="296"/>
                  <a:pt x="56" y="296"/>
                </a:cubicBezTo>
                <a:cubicBezTo>
                  <a:pt x="55" y="294"/>
                  <a:pt x="54" y="293"/>
                  <a:pt x="53" y="291"/>
                </a:cubicBezTo>
                <a:cubicBezTo>
                  <a:pt x="36" y="288"/>
                  <a:pt x="24" y="267"/>
                  <a:pt x="27" y="272"/>
                </a:cubicBezTo>
                <a:cubicBezTo>
                  <a:pt x="30" y="278"/>
                  <a:pt x="24" y="277"/>
                  <a:pt x="32" y="296"/>
                </a:cubicBezTo>
                <a:cubicBezTo>
                  <a:pt x="46" y="318"/>
                  <a:pt x="62" y="318"/>
                  <a:pt x="67" y="317"/>
                </a:cubicBezTo>
                <a:cubicBezTo>
                  <a:pt x="70" y="323"/>
                  <a:pt x="74" y="329"/>
                  <a:pt x="77" y="335"/>
                </a:cubicBezTo>
                <a:cubicBezTo>
                  <a:pt x="77" y="335"/>
                  <a:pt x="77" y="336"/>
                  <a:pt x="78" y="336"/>
                </a:cubicBezTo>
                <a:cubicBezTo>
                  <a:pt x="76" y="334"/>
                  <a:pt x="75" y="333"/>
                  <a:pt x="74" y="332"/>
                </a:cubicBezTo>
                <a:cubicBezTo>
                  <a:pt x="56" y="332"/>
                  <a:pt x="42" y="313"/>
                  <a:pt x="46" y="318"/>
                </a:cubicBezTo>
                <a:cubicBezTo>
                  <a:pt x="50" y="323"/>
                  <a:pt x="44" y="323"/>
                  <a:pt x="54" y="341"/>
                </a:cubicBezTo>
                <a:cubicBezTo>
                  <a:pt x="70" y="358"/>
                  <a:pt x="85" y="356"/>
                  <a:pt x="90" y="355"/>
                </a:cubicBezTo>
                <a:cubicBezTo>
                  <a:pt x="94" y="360"/>
                  <a:pt x="98" y="365"/>
                  <a:pt x="101" y="369"/>
                </a:cubicBezTo>
                <a:cubicBezTo>
                  <a:pt x="84" y="373"/>
                  <a:pt x="68" y="358"/>
                  <a:pt x="72" y="362"/>
                </a:cubicBezTo>
                <a:cubicBezTo>
                  <a:pt x="76" y="366"/>
                  <a:pt x="70" y="368"/>
                  <a:pt x="83" y="382"/>
                </a:cubicBezTo>
                <a:cubicBezTo>
                  <a:pt x="100" y="395"/>
                  <a:pt x="113" y="392"/>
                  <a:pt x="119" y="389"/>
                </a:cubicBezTo>
                <a:cubicBezTo>
                  <a:pt x="121" y="392"/>
                  <a:pt x="122" y="393"/>
                  <a:pt x="122" y="393"/>
                </a:cubicBezTo>
                <a:cubicBezTo>
                  <a:pt x="124" y="390"/>
                  <a:pt x="124" y="390"/>
                  <a:pt x="124" y="390"/>
                </a:cubicBezTo>
                <a:cubicBezTo>
                  <a:pt x="124" y="389"/>
                  <a:pt x="123" y="389"/>
                  <a:pt x="122" y="387"/>
                </a:cubicBezTo>
                <a:cubicBezTo>
                  <a:pt x="122" y="387"/>
                  <a:pt x="122" y="387"/>
                  <a:pt x="122" y="38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2">
                  <a:lumMod val="25000"/>
                </a:schemeClr>
              </a:solidFill>
            </a:endParaRPr>
          </a:p>
        </p:txBody>
      </p:sp>
      <p:sp>
        <p:nvSpPr>
          <p:cNvPr id="12" name="Freeform 33"/>
          <p:cNvSpPr>
            <a:spLocks noEditPoints="1"/>
          </p:cNvSpPr>
          <p:nvPr/>
        </p:nvSpPr>
        <p:spPr bwMode="auto">
          <a:xfrm>
            <a:off x="3839227" y="1170557"/>
            <a:ext cx="4513546" cy="4516885"/>
          </a:xfrm>
          <a:custGeom>
            <a:avLst/>
            <a:gdLst>
              <a:gd name="T0" fmla="*/ 432 w 1142"/>
              <a:gd name="T1" fmla="*/ 1097 h 1142"/>
              <a:gd name="T2" fmla="*/ 358 w 1142"/>
              <a:gd name="T3" fmla="*/ 1093 h 1142"/>
              <a:gd name="T4" fmla="*/ 241 w 1142"/>
              <a:gd name="T5" fmla="*/ 1004 h 1142"/>
              <a:gd name="T6" fmla="*/ 125 w 1142"/>
              <a:gd name="T7" fmla="*/ 924 h 1142"/>
              <a:gd name="T8" fmla="*/ 73 w 1142"/>
              <a:gd name="T9" fmla="*/ 816 h 1142"/>
              <a:gd name="T10" fmla="*/ 33 w 1142"/>
              <a:gd name="T11" fmla="*/ 653 h 1142"/>
              <a:gd name="T12" fmla="*/ 1 w 1142"/>
              <a:gd name="T13" fmla="*/ 525 h 1142"/>
              <a:gd name="T14" fmla="*/ 51 w 1142"/>
              <a:gd name="T15" fmla="*/ 412 h 1142"/>
              <a:gd name="T16" fmla="*/ 115 w 1142"/>
              <a:gd name="T17" fmla="*/ 257 h 1142"/>
              <a:gd name="T18" fmla="*/ 180 w 1142"/>
              <a:gd name="T19" fmla="*/ 160 h 1142"/>
              <a:gd name="T20" fmla="*/ 319 w 1142"/>
              <a:gd name="T21" fmla="*/ 78 h 1142"/>
              <a:gd name="T22" fmla="*/ 471 w 1142"/>
              <a:gd name="T23" fmla="*/ 37 h 1142"/>
              <a:gd name="T24" fmla="*/ 570 w 1142"/>
              <a:gd name="T25" fmla="*/ 0 h 1142"/>
              <a:gd name="T26" fmla="*/ 678 w 1142"/>
              <a:gd name="T27" fmla="*/ 40 h 1142"/>
              <a:gd name="T28" fmla="*/ 761 w 1142"/>
              <a:gd name="T29" fmla="*/ 37 h 1142"/>
              <a:gd name="T30" fmla="*/ 877 w 1142"/>
              <a:gd name="T31" fmla="*/ 124 h 1142"/>
              <a:gd name="T32" fmla="*/ 1001 w 1142"/>
              <a:gd name="T33" fmla="*/ 202 h 1142"/>
              <a:gd name="T34" fmla="*/ 1060 w 1142"/>
              <a:gd name="T35" fmla="*/ 313 h 1142"/>
              <a:gd name="T36" fmla="*/ 1105 w 1142"/>
              <a:gd name="T37" fmla="*/ 475 h 1142"/>
              <a:gd name="T38" fmla="*/ 1142 w 1142"/>
              <a:gd name="T39" fmla="*/ 592 h 1142"/>
              <a:gd name="T40" fmla="*/ 1097 w 1142"/>
              <a:gd name="T41" fmla="*/ 706 h 1142"/>
              <a:gd name="T42" fmla="*/ 1041 w 1142"/>
              <a:gd name="T43" fmla="*/ 864 h 1142"/>
              <a:gd name="T44" fmla="*/ 974 w 1142"/>
              <a:gd name="T45" fmla="*/ 971 h 1142"/>
              <a:gd name="T46" fmla="*/ 846 w 1142"/>
              <a:gd name="T47" fmla="*/ 1039 h 1142"/>
              <a:gd name="T48" fmla="*/ 723 w 1142"/>
              <a:gd name="T49" fmla="*/ 1119 h 1142"/>
              <a:gd name="T50" fmla="*/ 633 w 1142"/>
              <a:gd name="T51" fmla="*/ 1111 h 1142"/>
              <a:gd name="T52" fmla="*/ 422 w 1142"/>
              <a:gd name="T53" fmla="*/ 1079 h 1142"/>
              <a:gd name="T54" fmla="*/ 474 w 1142"/>
              <a:gd name="T55" fmla="*/ 1104 h 1142"/>
              <a:gd name="T56" fmla="*/ 591 w 1142"/>
              <a:gd name="T57" fmla="*/ 1112 h 1142"/>
              <a:gd name="T58" fmla="*/ 646 w 1142"/>
              <a:gd name="T59" fmla="*/ 1095 h 1142"/>
              <a:gd name="T60" fmla="*/ 778 w 1142"/>
              <a:gd name="T61" fmla="*/ 1085 h 1142"/>
              <a:gd name="T62" fmla="*/ 840 w 1142"/>
              <a:gd name="T63" fmla="*/ 1026 h 1142"/>
              <a:gd name="T64" fmla="*/ 962 w 1142"/>
              <a:gd name="T65" fmla="*/ 963 h 1142"/>
              <a:gd name="T66" fmla="*/ 996 w 1142"/>
              <a:gd name="T67" fmla="*/ 884 h 1142"/>
              <a:gd name="T68" fmla="*/ 1084 w 1142"/>
              <a:gd name="T69" fmla="*/ 779 h 1142"/>
              <a:gd name="T70" fmla="*/ 1084 w 1142"/>
              <a:gd name="T71" fmla="*/ 693 h 1142"/>
              <a:gd name="T72" fmla="*/ 1124 w 1142"/>
              <a:gd name="T73" fmla="*/ 562 h 1142"/>
              <a:gd name="T74" fmla="*/ 1091 w 1142"/>
              <a:gd name="T75" fmla="*/ 483 h 1142"/>
              <a:gd name="T76" fmla="*/ 1076 w 1142"/>
              <a:gd name="T77" fmla="*/ 346 h 1142"/>
              <a:gd name="T78" fmla="*/ 1014 w 1142"/>
              <a:gd name="T79" fmla="*/ 286 h 1142"/>
              <a:gd name="T80" fmla="*/ 947 w 1142"/>
              <a:gd name="T81" fmla="*/ 167 h 1142"/>
              <a:gd name="T82" fmla="*/ 868 w 1142"/>
              <a:gd name="T83" fmla="*/ 136 h 1142"/>
              <a:gd name="T84" fmla="*/ 759 w 1142"/>
              <a:gd name="T85" fmla="*/ 51 h 1142"/>
              <a:gd name="T86" fmla="*/ 677 w 1142"/>
              <a:gd name="T87" fmla="*/ 55 h 1142"/>
              <a:gd name="T88" fmla="*/ 600 w 1142"/>
              <a:gd name="T89" fmla="*/ 19 h 1142"/>
              <a:gd name="T90" fmla="*/ 512 w 1142"/>
              <a:gd name="T91" fmla="*/ 34 h 1142"/>
              <a:gd name="T92" fmla="*/ 408 w 1142"/>
              <a:gd name="T93" fmla="*/ 43 h 1142"/>
              <a:gd name="T94" fmla="*/ 305 w 1142"/>
              <a:gd name="T95" fmla="*/ 115 h 1142"/>
              <a:gd name="T96" fmla="*/ 192 w 1142"/>
              <a:gd name="T97" fmla="*/ 168 h 1142"/>
              <a:gd name="T98" fmla="*/ 157 w 1142"/>
              <a:gd name="T99" fmla="*/ 243 h 1142"/>
              <a:gd name="T100" fmla="*/ 68 w 1142"/>
              <a:gd name="T101" fmla="*/ 373 h 1142"/>
              <a:gd name="T102" fmla="*/ 61 w 1142"/>
              <a:gd name="T103" fmla="*/ 431 h 1142"/>
              <a:gd name="T104" fmla="*/ 30 w 1142"/>
              <a:gd name="T105" fmla="*/ 586 h 1142"/>
              <a:gd name="T106" fmla="*/ 48 w 1142"/>
              <a:gd name="T107" fmla="*/ 650 h 1142"/>
              <a:gd name="T108" fmla="*/ 82 w 1142"/>
              <a:gd name="T109" fmla="*/ 804 h 1142"/>
              <a:gd name="T110" fmla="*/ 117 w 1142"/>
              <a:gd name="T111" fmla="*/ 844 h 1142"/>
              <a:gd name="T112" fmla="*/ 208 w 1142"/>
              <a:gd name="T113" fmla="*/ 973 h 1142"/>
              <a:gd name="T114" fmla="*/ 293 w 1142"/>
              <a:gd name="T115" fmla="*/ 1051 h 1142"/>
              <a:gd name="T116" fmla="*/ 398 w 1142"/>
              <a:gd name="T117" fmla="*/ 1076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2" h="1142">
                <a:moveTo>
                  <a:pt x="539" y="1142"/>
                </a:moveTo>
                <a:cubicBezTo>
                  <a:pt x="536" y="1142"/>
                  <a:pt x="533" y="1142"/>
                  <a:pt x="530" y="1142"/>
                </a:cubicBezTo>
                <a:cubicBezTo>
                  <a:pt x="519" y="1141"/>
                  <a:pt x="508" y="1139"/>
                  <a:pt x="497" y="1135"/>
                </a:cubicBezTo>
                <a:cubicBezTo>
                  <a:pt x="484" y="1130"/>
                  <a:pt x="475" y="1123"/>
                  <a:pt x="465" y="1116"/>
                </a:cubicBezTo>
                <a:cubicBezTo>
                  <a:pt x="455" y="1108"/>
                  <a:pt x="445" y="1100"/>
                  <a:pt x="432" y="1097"/>
                </a:cubicBezTo>
                <a:cubicBezTo>
                  <a:pt x="430" y="1096"/>
                  <a:pt x="427" y="1096"/>
                  <a:pt x="425" y="1095"/>
                </a:cubicBezTo>
                <a:cubicBezTo>
                  <a:pt x="423" y="1094"/>
                  <a:pt x="420" y="1094"/>
                  <a:pt x="417" y="1093"/>
                </a:cubicBezTo>
                <a:cubicBezTo>
                  <a:pt x="412" y="1091"/>
                  <a:pt x="406" y="1090"/>
                  <a:pt x="398" y="1090"/>
                </a:cubicBezTo>
                <a:cubicBezTo>
                  <a:pt x="392" y="1090"/>
                  <a:pt x="386" y="1091"/>
                  <a:pt x="379" y="1092"/>
                </a:cubicBezTo>
                <a:cubicBezTo>
                  <a:pt x="372" y="1092"/>
                  <a:pt x="365" y="1093"/>
                  <a:pt x="358" y="1093"/>
                </a:cubicBezTo>
                <a:cubicBezTo>
                  <a:pt x="353" y="1093"/>
                  <a:pt x="347" y="1093"/>
                  <a:pt x="342" y="1092"/>
                </a:cubicBezTo>
                <a:cubicBezTo>
                  <a:pt x="331" y="1090"/>
                  <a:pt x="320" y="1086"/>
                  <a:pt x="310" y="1081"/>
                </a:cubicBezTo>
                <a:cubicBezTo>
                  <a:pt x="300" y="1076"/>
                  <a:pt x="291" y="1069"/>
                  <a:pt x="283" y="1061"/>
                </a:cubicBezTo>
                <a:cubicBezTo>
                  <a:pt x="273" y="1052"/>
                  <a:pt x="267" y="1041"/>
                  <a:pt x="261" y="1031"/>
                </a:cubicBezTo>
                <a:cubicBezTo>
                  <a:pt x="255" y="1021"/>
                  <a:pt x="250" y="1011"/>
                  <a:pt x="241" y="1004"/>
                </a:cubicBezTo>
                <a:cubicBezTo>
                  <a:pt x="241" y="1003"/>
                  <a:pt x="240" y="1003"/>
                  <a:pt x="239" y="1002"/>
                </a:cubicBezTo>
                <a:cubicBezTo>
                  <a:pt x="229" y="994"/>
                  <a:pt x="217" y="991"/>
                  <a:pt x="204" y="987"/>
                </a:cubicBezTo>
                <a:cubicBezTo>
                  <a:pt x="193" y="984"/>
                  <a:pt x="181" y="981"/>
                  <a:pt x="170" y="974"/>
                </a:cubicBezTo>
                <a:cubicBezTo>
                  <a:pt x="160" y="968"/>
                  <a:pt x="151" y="961"/>
                  <a:pt x="144" y="952"/>
                </a:cubicBezTo>
                <a:cubicBezTo>
                  <a:pt x="136" y="943"/>
                  <a:pt x="130" y="934"/>
                  <a:pt x="125" y="924"/>
                </a:cubicBezTo>
                <a:cubicBezTo>
                  <a:pt x="119" y="912"/>
                  <a:pt x="117" y="900"/>
                  <a:pt x="116" y="888"/>
                </a:cubicBezTo>
                <a:cubicBezTo>
                  <a:pt x="114" y="875"/>
                  <a:pt x="112" y="863"/>
                  <a:pt x="105" y="852"/>
                </a:cubicBezTo>
                <a:cubicBezTo>
                  <a:pt x="104" y="850"/>
                  <a:pt x="103" y="849"/>
                  <a:pt x="103" y="848"/>
                </a:cubicBezTo>
                <a:cubicBezTo>
                  <a:pt x="102" y="846"/>
                  <a:pt x="101" y="845"/>
                  <a:pt x="100" y="843"/>
                </a:cubicBezTo>
                <a:cubicBezTo>
                  <a:pt x="93" y="831"/>
                  <a:pt x="84" y="824"/>
                  <a:pt x="73" y="816"/>
                </a:cubicBezTo>
                <a:cubicBezTo>
                  <a:pt x="64" y="809"/>
                  <a:pt x="54" y="801"/>
                  <a:pt x="46" y="790"/>
                </a:cubicBezTo>
                <a:cubicBezTo>
                  <a:pt x="40" y="781"/>
                  <a:pt x="34" y="771"/>
                  <a:pt x="31" y="760"/>
                </a:cubicBezTo>
                <a:cubicBezTo>
                  <a:pt x="27" y="749"/>
                  <a:pt x="25" y="739"/>
                  <a:pt x="24" y="727"/>
                </a:cubicBezTo>
                <a:cubicBezTo>
                  <a:pt x="24" y="714"/>
                  <a:pt x="27" y="702"/>
                  <a:pt x="29" y="690"/>
                </a:cubicBezTo>
                <a:cubicBezTo>
                  <a:pt x="33" y="678"/>
                  <a:pt x="36" y="666"/>
                  <a:pt x="33" y="653"/>
                </a:cubicBezTo>
                <a:cubicBezTo>
                  <a:pt x="33" y="648"/>
                  <a:pt x="33" y="644"/>
                  <a:pt x="33" y="640"/>
                </a:cubicBezTo>
                <a:cubicBezTo>
                  <a:pt x="32" y="637"/>
                  <a:pt x="30" y="633"/>
                  <a:pt x="30" y="628"/>
                </a:cubicBezTo>
                <a:cubicBezTo>
                  <a:pt x="29" y="615"/>
                  <a:pt x="23" y="604"/>
                  <a:pt x="17" y="593"/>
                </a:cubicBezTo>
                <a:cubicBezTo>
                  <a:pt x="11" y="582"/>
                  <a:pt x="5" y="572"/>
                  <a:pt x="3" y="559"/>
                </a:cubicBezTo>
                <a:cubicBezTo>
                  <a:pt x="0" y="547"/>
                  <a:pt x="0" y="536"/>
                  <a:pt x="1" y="525"/>
                </a:cubicBezTo>
                <a:cubicBezTo>
                  <a:pt x="2" y="513"/>
                  <a:pt x="4" y="502"/>
                  <a:pt x="8" y="491"/>
                </a:cubicBezTo>
                <a:cubicBezTo>
                  <a:pt x="13" y="479"/>
                  <a:pt x="21" y="470"/>
                  <a:pt x="28" y="460"/>
                </a:cubicBezTo>
                <a:cubicBezTo>
                  <a:pt x="36" y="450"/>
                  <a:pt x="44" y="440"/>
                  <a:pt x="47" y="427"/>
                </a:cubicBezTo>
                <a:cubicBezTo>
                  <a:pt x="47" y="425"/>
                  <a:pt x="48" y="422"/>
                  <a:pt x="49" y="420"/>
                </a:cubicBezTo>
                <a:cubicBezTo>
                  <a:pt x="50" y="418"/>
                  <a:pt x="50" y="415"/>
                  <a:pt x="51" y="412"/>
                </a:cubicBezTo>
                <a:cubicBezTo>
                  <a:pt x="55" y="400"/>
                  <a:pt x="54" y="387"/>
                  <a:pt x="53" y="374"/>
                </a:cubicBezTo>
                <a:cubicBezTo>
                  <a:pt x="52" y="363"/>
                  <a:pt x="51" y="351"/>
                  <a:pt x="53" y="338"/>
                </a:cubicBezTo>
                <a:cubicBezTo>
                  <a:pt x="55" y="326"/>
                  <a:pt x="59" y="316"/>
                  <a:pt x="65" y="305"/>
                </a:cubicBezTo>
                <a:cubicBezTo>
                  <a:pt x="70" y="295"/>
                  <a:pt x="76" y="286"/>
                  <a:pt x="85" y="278"/>
                </a:cubicBezTo>
                <a:cubicBezTo>
                  <a:pt x="94" y="268"/>
                  <a:pt x="105" y="263"/>
                  <a:pt x="115" y="257"/>
                </a:cubicBezTo>
                <a:cubicBezTo>
                  <a:pt x="126" y="251"/>
                  <a:pt x="137" y="245"/>
                  <a:pt x="145" y="234"/>
                </a:cubicBezTo>
                <a:cubicBezTo>
                  <a:pt x="146" y="233"/>
                  <a:pt x="146" y="233"/>
                  <a:pt x="147" y="232"/>
                </a:cubicBezTo>
                <a:cubicBezTo>
                  <a:pt x="148" y="231"/>
                  <a:pt x="149" y="229"/>
                  <a:pt x="150" y="228"/>
                </a:cubicBezTo>
                <a:cubicBezTo>
                  <a:pt x="158" y="218"/>
                  <a:pt x="162" y="206"/>
                  <a:pt x="166" y="194"/>
                </a:cubicBezTo>
                <a:cubicBezTo>
                  <a:pt x="169" y="183"/>
                  <a:pt x="172" y="171"/>
                  <a:pt x="180" y="160"/>
                </a:cubicBezTo>
                <a:cubicBezTo>
                  <a:pt x="186" y="150"/>
                  <a:pt x="194" y="142"/>
                  <a:pt x="202" y="134"/>
                </a:cubicBezTo>
                <a:cubicBezTo>
                  <a:pt x="211" y="127"/>
                  <a:pt x="221" y="121"/>
                  <a:pt x="231" y="116"/>
                </a:cubicBezTo>
                <a:cubicBezTo>
                  <a:pt x="244" y="111"/>
                  <a:pt x="256" y="110"/>
                  <a:pt x="267" y="108"/>
                </a:cubicBezTo>
                <a:cubicBezTo>
                  <a:pt x="278" y="107"/>
                  <a:pt x="288" y="106"/>
                  <a:pt x="297" y="102"/>
                </a:cubicBezTo>
                <a:cubicBezTo>
                  <a:pt x="306" y="96"/>
                  <a:pt x="312" y="87"/>
                  <a:pt x="319" y="78"/>
                </a:cubicBezTo>
                <a:cubicBezTo>
                  <a:pt x="326" y="69"/>
                  <a:pt x="333" y="59"/>
                  <a:pt x="343" y="51"/>
                </a:cubicBezTo>
                <a:cubicBezTo>
                  <a:pt x="353" y="45"/>
                  <a:pt x="363" y="39"/>
                  <a:pt x="373" y="35"/>
                </a:cubicBezTo>
                <a:cubicBezTo>
                  <a:pt x="384" y="31"/>
                  <a:pt x="395" y="29"/>
                  <a:pt x="407" y="28"/>
                </a:cubicBezTo>
                <a:cubicBezTo>
                  <a:pt x="420" y="27"/>
                  <a:pt x="432" y="30"/>
                  <a:pt x="443" y="33"/>
                </a:cubicBezTo>
                <a:cubicBezTo>
                  <a:pt x="453" y="35"/>
                  <a:pt x="461" y="37"/>
                  <a:pt x="471" y="37"/>
                </a:cubicBezTo>
                <a:cubicBezTo>
                  <a:pt x="472" y="37"/>
                  <a:pt x="473" y="37"/>
                  <a:pt x="475" y="37"/>
                </a:cubicBezTo>
                <a:cubicBezTo>
                  <a:pt x="485" y="34"/>
                  <a:pt x="494" y="28"/>
                  <a:pt x="504" y="22"/>
                </a:cubicBezTo>
                <a:cubicBezTo>
                  <a:pt x="514" y="16"/>
                  <a:pt x="524" y="9"/>
                  <a:pt x="536" y="5"/>
                </a:cubicBezTo>
                <a:cubicBezTo>
                  <a:pt x="547" y="2"/>
                  <a:pt x="558" y="0"/>
                  <a:pt x="569" y="0"/>
                </a:cubicBezTo>
                <a:cubicBezTo>
                  <a:pt x="570" y="0"/>
                  <a:pt x="570" y="0"/>
                  <a:pt x="570" y="0"/>
                </a:cubicBezTo>
                <a:cubicBezTo>
                  <a:pt x="571" y="0"/>
                  <a:pt x="571" y="0"/>
                  <a:pt x="571" y="0"/>
                </a:cubicBezTo>
                <a:cubicBezTo>
                  <a:pt x="582" y="0"/>
                  <a:pt x="593" y="2"/>
                  <a:pt x="604" y="5"/>
                </a:cubicBezTo>
                <a:cubicBezTo>
                  <a:pt x="617" y="9"/>
                  <a:pt x="627" y="16"/>
                  <a:pt x="636" y="22"/>
                </a:cubicBezTo>
                <a:cubicBezTo>
                  <a:pt x="647" y="29"/>
                  <a:pt x="658" y="36"/>
                  <a:pt x="671" y="38"/>
                </a:cubicBezTo>
                <a:cubicBezTo>
                  <a:pt x="673" y="38"/>
                  <a:pt x="676" y="39"/>
                  <a:pt x="678" y="40"/>
                </a:cubicBezTo>
                <a:cubicBezTo>
                  <a:pt x="681" y="40"/>
                  <a:pt x="683" y="40"/>
                  <a:pt x="686" y="41"/>
                </a:cubicBezTo>
                <a:cubicBezTo>
                  <a:pt x="690" y="42"/>
                  <a:pt x="695" y="43"/>
                  <a:pt x="700" y="43"/>
                </a:cubicBezTo>
                <a:cubicBezTo>
                  <a:pt x="708" y="43"/>
                  <a:pt x="716" y="41"/>
                  <a:pt x="724" y="40"/>
                </a:cubicBezTo>
                <a:cubicBezTo>
                  <a:pt x="733" y="38"/>
                  <a:pt x="742" y="36"/>
                  <a:pt x="752" y="36"/>
                </a:cubicBezTo>
                <a:cubicBezTo>
                  <a:pt x="755" y="36"/>
                  <a:pt x="758" y="37"/>
                  <a:pt x="761" y="37"/>
                </a:cubicBezTo>
                <a:cubicBezTo>
                  <a:pt x="772" y="38"/>
                  <a:pt x="783" y="41"/>
                  <a:pt x="794" y="46"/>
                </a:cubicBezTo>
                <a:cubicBezTo>
                  <a:pt x="804" y="50"/>
                  <a:pt x="814" y="56"/>
                  <a:pt x="823" y="63"/>
                </a:cubicBezTo>
                <a:cubicBezTo>
                  <a:pt x="833" y="72"/>
                  <a:pt x="840" y="82"/>
                  <a:pt x="846" y="92"/>
                </a:cubicBezTo>
                <a:cubicBezTo>
                  <a:pt x="853" y="102"/>
                  <a:pt x="860" y="113"/>
                  <a:pt x="872" y="120"/>
                </a:cubicBezTo>
                <a:cubicBezTo>
                  <a:pt x="874" y="121"/>
                  <a:pt x="876" y="123"/>
                  <a:pt x="877" y="124"/>
                </a:cubicBezTo>
                <a:cubicBezTo>
                  <a:pt x="880" y="125"/>
                  <a:pt x="882" y="127"/>
                  <a:pt x="884" y="128"/>
                </a:cubicBezTo>
                <a:cubicBezTo>
                  <a:pt x="895" y="136"/>
                  <a:pt x="907" y="139"/>
                  <a:pt x="920" y="142"/>
                </a:cubicBezTo>
                <a:cubicBezTo>
                  <a:pt x="931" y="145"/>
                  <a:pt x="943" y="147"/>
                  <a:pt x="955" y="154"/>
                </a:cubicBezTo>
                <a:cubicBezTo>
                  <a:pt x="965" y="159"/>
                  <a:pt x="974" y="166"/>
                  <a:pt x="981" y="175"/>
                </a:cubicBezTo>
                <a:cubicBezTo>
                  <a:pt x="989" y="183"/>
                  <a:pt x="996" y="192"/>
                  <a:pt x="1001" y="202"/>
                </a:cubicBezTo>
                <a:cubicBezTo>
                  <a:pt x="1008" y="214"/>
                  <a:pt x="1010" y="226"/>
                  <a:pt x="1012" y="238"/>
                </a:cubicBezTo>
                <a:cubicBezTo>
                  <a:pt x="1014" y="250"/>
                  <a:pt x="1017" y="263"/>
                  <a:pt x="1024" y="274"/>
                </a:cubicBezTo>
                <a:cubicBezTo>
                  <a:pt x="1026" y="276"/>
                  <a:pt x="1027" y="278"/>
                  <a:pt x="1028" y="280"/>
                </a:cubicBezTo>
                <a:cubicBezTo>
                  <a:pt x="1030" y="282"/>
                  <a:pt x="1031" y="284"/>
                  <a:pt x="1033" y="286"/>
                </a:cubicBezTo>
                <a:cubicBezTo>
                  <a:pt x="1039" y="298"/>
                  <a:pt x="1049" y="305"/>
                  <a:pt x="1060" y="313"/>
                </a:cubicBezTo>
                <a:cubicBezTo>
                  <a:pt x="1070" y="320"/>
                  <a:pt x="1079" y="327"/>
                  <a:pt x="1087" y="337"/>
                </a:cubicBezTo>
                <a:cubicBezTo>
                  <a:pt x="1094" y="346"/>
                  <a:pt x="1100" y="356"/>
                  <a:pt x="1104" y="367"/>
                </a:cubicBezTo>
                <a:cubicBezTo>
                  <a:pt x="1108" y="378"/>
                  <a:pt x="1111" y="389"/>
                  <a:pt x="1112" y="400"/>
                </a:cubicBezTo>
                <a:cubicBezTo>
                  <a:pt x="1113" y="413"/>
                  <a:pt x="1110" y="425"/>
                  <a:pt x="1107" y="437"/>
                </a:cubicBezTo>
                <a:cubicBezTo>
                  <a:pt x="1105" y="449"/>
                  <a:pt x="1102" y="462"/>
                  <a:pt x="1105" y="475"/>
                </a:cubicBezTo>
                <a:cubicBezTo>
                  <a:pt x="1105" y="477"/>
                  <a:pt x="1105" y="480"/>
                  <a:pt x="1105" y="482"/>
                </a:cubicBezTo>
                <a:cubicBezTo>
                  <a:pt x="1106" y="484"/>
                  <a:pt x="1107" y="487"/>
                  <a:pt x="1107" y="490"/>
                </a:cubicBezTo>
                <a:cubicBezTo>
                  <a:pt x="1109" y="503"/>
                  <a:pt x="1115" y="514"/>
                  <a:pt x="1122" y="525"/>
                </a:cubicBezTo>
                <a:cubicBezTo>
                  <a:pt x="1128" y="535"/>
                  <a:pt x="1135" y="545"/>
                  <a:pt x="1138" y="558"/>
                </a:cubicBezTo>
                <a:cubicBezTo>
                  <a:pt x="1141" y="569"/>
                  <a:pt x="1142" y="580"/>
                  <a:pt x="1142" y="592"/>
                </a:cubicBezTo>
                <a:cubicBezTo>
                  <a:pt x="1141" y="603"/>
                  <a:pt x="1139" y="615"/>
                  <a:pt x="1136" y="625"/>
                </a:cubicBezTo>
                <a:cubicBezTo>
                  <a:pt x="1131" y="638"/>
                  <a:pt x="1124" y="648"/>
                  <a:pt x="1117" y="657"/>
                </a:cubicBezTo>
                <a:cubicBezTo>
                  <a:pt x="1110" y="668"/>
                  <a:pt x="1103" y="678"/>
                  <a:pt x="1100" y="691"/>
                </a:cubicBezTo>
                <a:cubicBezTo>
                  <a:pt x="1100" y="694"/>
                  <a:pt x="1099" y="696"/>
                  <a:pt x="1098" y="698"/>
                </a:cubicBezTo>
                <a:cubicBezTo>
                  <a:pt x="1098" y="701"/>
                  <a:pt x="1097" y="704"/>
                  <a:pt x="1097" y="706"/>
                </a:cubicBezTo>
                <a:cubicBezTo>
                  <a:pt x="1093" y="719"/>
                  <a:pt x="1095" y="731"/>
                  <a:pt x="1097" y="744"/>
                </a:cubicBezTo>
                <a:cubicBezTo>
                  <a:pt x="1098" y="756"/>
                  <a:pt x="1100" y="768"/>
                  <a:pt x="1098" y="781"/>
                </a:cubicBezTo>
                <a:cubicBezTo>
                  <a:pt x="1097" y="792"/>
                  <a:pt x="1093" y="803"/>
                  <a:pt x="1088" y="814"/>
                </a:cubicBezTo>
                <a:cubicBezTo>
                  <a:pt x="1084" y="824"/>
                  <a:pt x="1077" y="833"/>
                  <a:pt x="1070" y="842"/>
                </a:cubicBezTo>
                <a:cubicBezTo>
                  <a:pt x="1061" y="852"/>
                  <a:pt x="1051" y="858"/>
                  <a:pt x="1041" y="864"/>
                </a:cubicBezTo>
                <a:cubicBezTo>
                  <a:pt x="1029" y="871"/>
                  <a:pt x="1019" y="878"/>
                  <a:pt x="1011" y="889"/>
                </a:cubicBezTo>
                <a:cubicBezTo>
                  <a:pt x="1010" y="891"/>
                  <a:pt x="1008" y="893"/>
                  <a:pt x="1007" y="894"/>
                </a:cubicBezTo>
                <a:cubicBezTo>
                  <a:pt x="1005" y="897"/>
                  <a:pt x="1004" y="899"/>
                  <a:pt x="1002" y="901"/>
                </a:cubicBezTo>
                <a:cubicBezTo>
                  <a:pt x="994" y="912"/>
                  <a:pt x="991" y="924"/>
                  <a:pt x="987" y="936"/>
                </a:cubicBezTo>
                <a:cubicBezTo>
                  <a:pt x="984" y="948"/>
                  <a:pt x="981" y="959"/>
                  <a:pt x="974" y="971"/>
                </a:cubicBezTo>
                <a:cubicBezTo>
                  <a:pt x="968" y="981"/>
                  <a:pt x="961" y="989"/>
                  <a:pt x="953" y="997"/>
                </a:cubicBezTo>
                <a:cubicBezTo>
                  <a:pt x="944" y="1004"/>
                  <a:pt x="935" y="1011"/>
                  <a:pt x="924" y="1016"/>
                </a:cubicBezTo>
                <a:cubicBezTo>
                  <a:pt x="912" y="1021"/>
                  <a:pt x="900" y="1023"/>
                  <a:pt x="889" y="1025"/>
                </a:cubicBezTo>
                <a:cubicBezTo>
                  <a:pt x="876" y="1027"/>
                  <a:pt x="864" y="1029"/>
                  <a:pt x="852" y="1036"/>
                </a:cubicBezTo>
                <a:cubicBezTo>
                  <a:pt x="850" y="1037"/>
                  <a:pt x="848" y="1038"/>
                  <a:pt x="846" y="1039"/>
                </a:cubicBezTo>
                <a:cubicBezTo>
                  <a:pt x="844" y="1041"/>
                  <a:pt x="842" y="1043"/>
                  <a:pt x="839" y="1044"/>
                </a:cubicBezTo>
                <a:cubicBezTo>
                  <a:pt x="827" y="1050"/>
                  <a:pt x="820" y="1060"/>
                  <a:pt x="812" y="1070"/>
                </a:cubicBezTo>
                <a:cubicBezTo>
                  <a:pt x="805" y="1080"/>
                  <a:pt x="797" y="1089"/>
                  <a:pt x="786" y="1097"/>
                </a:cubicBezTo>
                <a:cubicBezTo>
                  <a:pt x="777" y="1104"/>
                  <a:pt x="767" y="1109"/>
                  <a:pt x="756" y="1112"/>
                </a:cubicBezTo>
                <a:cubicBezTo>
                  <a:pt x="745" y="1116"/>
                  <a:pt x="734" y="1118"/>
                  <a:pt x="723" y="1119"/>
                </a:cubicBezTo>
                <a:cubicBezTo>
                  <a:pt x="709" y="1119"/>
                  <a:pt x="698" y="1116"/>
                  <a:pt x="686" y="1113"/>
                </a:cubicBezTo>
                <a:cubicBezTo>
                  <a:pt x="677" y="1111"/>
                  <a:pt x="667" y="1108"/>
                  <a:pt x="658" y="1108"/>
                </a:cubicBezTo>
                <a:cubicBezTo>
                  <a:pt x="655" y="1108"/>
                  <a:pt x="651" y="1109"/>
                  <a:pt x="648" y="1109"/>
                </a:cubicBezTo>
                <a:cubicBezTo>
                  <a:pt x="646" y="1110"/>
                  <a:pt x="643" y="1110"/>
                  <a:pt x="641" y="1110"/>
                </a:cubicBezTo>
                <a:cubicBezTo>
                  <a:pt x="639" y="1111"/>
                  <a:pt x="636" y="1111"/>
                  <a:pt x="633" y="1111"/>
                </a:cubicBezTo>
                <a:cubicBezTo>
                  <a:pt x="620" y="1113"/>
                  <a:pt x="609" y="1119"/>
                  <a:pt x="598" y="1125"/>
                </a:cubicBezTo>
                <a:cubicBezTo>
                  <a:pt x="587" y="1131"/>
                  <a:pt x="577" y="1137"/>
                  <a:pt x="564" y="1140"/>
                </a:cubicBezTo>
                <a:cubicBezTo>
                  <a:pt x="556" y="1141"/>
                  <a:pt x="547" y="1142"/>
                  <a:pt x="539" y="1142"/>
                </a:cubicBezTo>
                <a:close/>
                <a:moveTo>
                  <a:pt x="398" y="1076"/>
                </a:moveTo>
                <a:cubicBezTo>
                  <a:pt x="407" y="1076"/>
                  <a:pt x="415" y="1077"/>
                  <a:pt x="422" y="1079"/>
                </a:cubicBezTo>
                <a:cubicBezTo>
                  <a:pt x="424" y="1080"/>
                  <a:pt x="425" y="1080"/>
                  <a:pt x="427" y="1080"/>
                </a:cubicBezTo>
                <a:cubicBezTo>
                  <a:pt x="429" y="1080"/>
                  <a:pt x="429" y="1080"/>
                  <a:pt x="429" y="1080"/>
                </a:cubicBezTo>
                <a:cubicBezTo>
                  <a:pt x="431" y="1081"/>
                  <a:pt x="431" y="1081"/>
                  <a:pt x="431" y="1081"/>
                </a:cubicBezTo>
                <a:cubicBezTo>
                  <a:pt x="432" y="1082"/>
                  <a:pt x="434" y="1082"/>
                  <a:pt x="435" y="1083"/>
                </a:cubicBezTo>
                <a:cubicBezTo>
                  <a:pt x="452" y="1086"/>
                  <a:pt x="463" y="1095"/>
                  <a:pt x="474" y="1104"/>
                </a:cubicBezTo>
                <a:cubicBezTo>
                  <a:pt x="483" y="1111"/>
                  <a:pt x="491" y="1117"/>
                  <a:pt x="502" y="1121"/>
                </a:cubicBezTo>
                <a:cubicBezTo>
                  <a:pt x="511" y="1125"/>
                  <a:pt x="521" y="1127"/>
                  <a:pt x="531" y="1127"/>
                </a:cubicBezTo>
                <a:cubicBezTo>
                  <a:pt x="534" y="1127"/>
                  <a:pt x="536" y="1128"/>
                  <a:pt x="539" y="1128"/>
                </a:cubicBezTo>
                <a:cubicBezTo>
                  <a:pt x="546" y="1128"/>
                  <a:pt x="554" y="1127"/>
                  <a:pt x="561" y="1125"/>
                </a:cubicBezTo>
                <a:cubicBezTo>
                  <a:pt x="572" y="1123"/>
                  <a:pt x="581" y="1118"/>
                  <a:pt x="591" y="1112"/>
                </a:cubicBezTo>
                <a:cubicBezTo>
                  <a:pt x="603" y="1105"/>
                  <a:pt x="615" y="1098"/>
                  <a:pt x="632" y="1097"/>
                </a:cubicBezTo>
                <a:cubicBezTo>
                  <a:pt x="634" y="1097"/>
                  <a:pt x="636" y="1096"/>
                  <a:pt x="637" y="1095"/>
                </a:cubicBezTo>
                <a:cubicBezTo>
                  <a:pt x="639" y="1095"/>
                  <a:pt x="639" y="1095"/>
                  <a:pt x="639" y="1095"/>
                </a:cubicBezTo>
                <a:cubicBezTo>
                  <a:pt x="641" y="1095"/>
                  <a:pt x="641" y="1095"/>
                  <a:pt x="641" y="1095"/>
                </a:cubicBezTo>
                <a:cubicBezTo>
                  <a:pt x="642" y="1095"/>
                  <a:pt x="644" y="1095"/>
                  <a:pt x="646" y="1095"/>
                </a:cubicBezTo>
                <a:cubicBezTo>
                  <a:pt x="650" y="1094"/>
                  <a:pt x="654" y="1094"/>
                  <a:pt x="658" y="1094"/>
                </a:cubicBezTo>
                <a:cubicBezTo>
                  <a:pt x="669" y="1094"/>
                  <a:pt x="680" y="1096"/>
                  <a:pt x="690" y="1099"/>
                </a:cubicBezTo>
                <a:cubicBezTo>
                  <a:pt x="701" y="1102"/>
                  <a:pt x="711" y="1105"/>
                  <a:pt x="722" y="1104"/>
                </a:cubicBezTo>
                <a:cubicBezTo>
                  <a:pt x="732" y="1104"/>
                  <a:pt x="742" y="1102"/>
                  <a:pt x="751" y="1098"/>
                </a:cubicBezTo>
                <a:cubicBezTo>
                  <a:pt x="761" y="1095"/>
                  <a:pt x="770" y="1091"/>
                  <a:pt x="778" y="1085"/>
                </a:cubicBezTo>
                <a:cubicBezTo>
                  <a:pt x="787" y="1078"/>
                  <a:pt x="793" y="1070"/>
                  <a:pt x="800" y="1061"/>
                </a:cubicBezTo>
                <a:cubicBezTo>
                  <a:pt x="809" y="1050"/>
                  <a:pt x="818" y="1039"/>
                  <a:pt x="832" y="1031"/>
                </a:cubicBezTo>
                <a:cubicBezTo>
                  <a:pt x="834" y="1030"/>
                  <a:pt x="835" y="1029"/>
                  <a:pt x="837" y="1028"/>
                </a:cubicBezTo>
                <a:cubicBezTo>
                  <a:pt x="838" y="1026"/>
                  <a:pt x="838" y="1026"/>
                  <a:pt x="838" y="1026"/>
                </a:cubicBezTo>
                <a:cubicBezTo>
                  <a:pt x="840" y="1026"/>
                  <a:pt x="840" y="1026"/>
                  <a:pt x="840" y="1026"/>
                </a:cubicBezTo>
                <a:cubicBezTo>
                  <a:pt x="841" y="1025"/>
                  <a:pt x="843" y="1025"/>
                  <a:pt x="844" y="1024"/>
                </a:cubicBezTo>
                <a:cubicBezTo>
                  <a:pt x="858" y="1015"/>
                  <a:pt x="873" y="1012"/>
                  <a:pt x="887" y="1010"/>
                </a:cubicBezTo>
                <a:cubicBezTo>
                  <a:pt x="898" y="1009"/>
                  <a:pt x="908" y="1007"/>
                  <a:pt x="918" y="1002"/>
                </a:cubicBezTo>
                <a:cubicBezTo>
                  <a:pt x="927" y="998"/>
                  <a:pt x="935" y="993"/>
                  <a:pt x="943" y="986"/>
                </a:cubicBezTo>
                <a:cubicBezTo>
                  <a:pt x="950" y="979"/>
                  <a:pt x="957" y="972"/>
                  <a:pt x="962" y="963"/>
                </a:cubicBezTo>
                <a:cubicBezTo>
                  <a:pt x="968" y="954"/>
                  <a:pt x="970" y="943"/>
                  <a:pt x="973" y="933"/>
                </a:cubicBezTo>
                <a:cubicBezTo>
                  <a:pt x="977" y="919"/>
                  <a:pt x="980" y="905"/>
                  <a:pt x="991" y="892"/>
                </a:cubicBezTo>
                <a:cubicBezTo>
                  <a:pt x="992" y="891"/>
                  <a:pt x="993" y="889"/>
                  <a:pt x="994" y="887"/>
                </a:cubicBezTo>
                <a:cubicBezTo>
                  <a:pt x="994" y="886"/>
                  <a:pt x="994" y="886"/>
                  <a:pt x="994" y="886"/>
                </a:cubicBezTo>
                <a:cubicBezTo>
                  <a:pt x="996" y="884"/>
                  <a:pt x="996" y="884"/>
                  <a:pt x="996" y="884"/>
                </a:cubicBezTo>
                <a:cubicBezTo>
                  <a:pt x="997" y="883"/>
                  <a:pt x="998" y="882"/>
                  <a:pt x="999" y="881"/>
                </a:cubicBezTo>
                <a:cubicBezTo>
                  <a:pt x="1008" y="867"/>
                  <a:pt x="1021" y="859"/>
                  <a:pt x="1033" y="852"/>
                </a:cubicBezTo>
                <a:cubicBezTo>
                  <a:pt x="1042" y="846"/>
                  <a:pt x="1051" y="841"/>
                  <a:pt x="1059" y="832"/>
                </a:cubicBezTo>
                <a:cubicBezTo>
                  <a:pt x="1065" y="825"/>
                  <a:pt x="1071" y="817"/>
                  <a:pt x="1075" y="807"/>
                </a:cubicBezTo>
                <a:cubicBezTo>
                  <a:pt x="1079" y="798"/>
                  <a:pt x="1082" y="789"/>
                  <a:pt x="1084" y="779"/>
                </a:cubicBezTo>
                <a:cubicBezTo>
                  <a:pt x="1085" y="768"/>
                  <a:pt x="1084" y="757"/>
                  <a:pt x="1082" y="746"/>
                </a:cubicBezTo>
                <a:cubicBezTo>
                  <a:pt x="1080" y="732"/>
                  <a:pt x="1078" y="718"/>
                  <a:pt x="1083" y="702"/>
                </a:cubicBezTo>
                <a:cubicBezTo>
                  <a:pt x="1083" y="700"/>
                  <a:pt x="1083" y="699"/>
                  <a:pt x="1083" y="697"/>
                </a:cubicBezTo>
                <a:cubicBezTo>
                  <a:pt x="1083" y="695"/>
                  <a:pt x="1083" y="695"/>
                  <a:pt x="1083" y="695"/>
                </a:cubicBezTo>
                <a:cubicBezTo>
                  <a:pt x="1084" y="693"/>
                  <a:pt x="1084" y="693"/>
                  <a:pt x="1084" y="693"/>
                </a:cubicBezTo>
                <a:cubicBezTo>
                  <a:pt x="1085" y="692"/>
                  <a:pt x="1085" y="690"/>
                  <a:pt x="1086" y="688"/>
                </a:cubicBezTo>
                <a:cubicBezTo>
                  <a:pt x="1089" y="672"/>
                  <a:pt x="1097" y="660"/>
                  <a:pt x="1106" y="649"/>
                </a:cubicBezTo>
                <a:cubicBezTo>
                  <a:pt x="1112" y="640"/>
                  <a:pt x="1118" y="631"/>
                  <a:pt x="1122" y="621"/>
                </a:cubicBezTo>
                <a:cubicBezTo>
                  <a:pt x="1125" y="611"/>
                  <a:pt x="1127" y="602"/>
                  <a:pt x="1127" y="591"/>
                </a:cubicBezTo>
                <a:cubicBezTo>
                  <a:pt x="1127" y="581"/>
                  <a:pt x="1126" y="572"/>
                  <a:pt x="1124" y="562"/>
                </a:cubicBezTo>
                <a:cubicBezTo>
                  <a:pt x="1121" y="551"/>
                  <a:pt x="1115" y="542"/>
                  <a:pt x="1110" y="532"/>
                </a:cubicBezTo>
                <a:cubicBezTo>
                  <a:pt x="1102" y="520"/>
                  <a:pt x="1095" y="508"/>
                  <a:pt x="1093" y="492"/>
                </a:cubicBezTo>
                <a:cubicBezTo>
                  <a:pt x="1093" y="490"/>
                  <a:pt x="1092" y="488"/>
                  <a:pt x="1091" y="486"/>
                </a:cubicBezTo>
                <a:cubicBezTo>
                  <a:pt x="1091" y="485"/>
                  <a:pt x="1091" y="485"/>
                  <a:pt x="1091" y="485"/>
                </a:cubicBezTo>
                <a:cubicBezTo>
                  <a:pt x="1091" y="483"/>
                  <a:pt x="1091" y="483"/>
                  <a:pt x="1091" y="483"/>
                </a:cubicBezTo>
                <a:cubicBezTo>
                  <a:pt x="1091" y="481"/>
                  <a:pt x="1091" y="479"/>
                  <a:pt x="1090" y="478"/>
                </a:cubicBezTo>
                <a:cubicBezTo>
                  <a:pt x="1087" y="462"/>
                  <a:pt x="1090" y="447"/>
                  <a:pt x="1093" y="434"/>
                </a:cubicBezTo>
                <a:cubicBezTo>
                  <a:pt x="1095" y="423"/>
                  <a:pt x="1098" y="412"/>
                  <a:pt x="1097" y="401"/>
                </a:cubicBezTo>
                <a:cubicBezTo>
                  <a:pt x="1096" y="391"/>
                  <a:pt x="1094" y="382"/>
                  <a:pt x="1090" y="372"/>
                </a:cubicBezTo>
                <a:cubicBezTo>
                  <a:pt x="1087" y="363"/>
                  <a:pt x="1082" y="354"/>
                  <a:pt x="1076" y="346"/>
                </a:cubicBezTo>
                <a:cubicBezTo>
                  <a:pt x="1069" y="337"/>
                  <a:pt x="1060" y="331"/>
                  <a:pt x="1051" y="325"/>
                </a:cubicBezTo>
                <a:cubicBezTo>
                  <a:pt x="1040" y="317"/>
                  <a:pt x="1028" y="308"/>
                  <a:pt x="1020" y="294"/>
                </a:cubicBezTo>
                <a:cubicBezTo>
                  <a:pt x="1019" y="292"/>
                  <a:pt x="1018" y="291"/>
                  <a:pt x="1016" y="290"/>
                </a:cubicBezTo>
                <a:cubicBezTo>
                  <a:pt x="1015" y="288"/>
                  <a:pt x="1015" y="288"/>
                  <a:pt x="1015" y="288"/>
                </a:cubicBezTo>
                <a:cubicBezTo>
                  <a:pt x="1014" y="286"/>
                  <a:pt x="1014" y="286"/>
                  <a:pt x="1014" y="286"/>
                </a:cubicBezTo>
                <a:cubicBezTo>
                  <a:pt x="1014" y="285"/>
                  <a:pt x="1013" y="283"/>
                  <a:pt x="1012" y="282"/>
                </a:cubicBezTo>
                <a:cubicBezTo>
                  <a:pt x="1003" y="268"/>
                  <a:pt x="1000" y="254"/>
                  <a:pt x="997" y="240"/>
                </a:cubicBezTo>
                <a:cubicBezTo>
                  <a:pt x="995" y="229"/>
                  <a:pt x="993" y="219"/>
                  <a:pt x="988" y="209"/>
                </a:cubicBezTo>
                <a:cubicBezTo>
                  <a:pt x="984" y="200"/>
                  <a:pt x="978" y="192"/>
                  <a:pt x="971" y="185"/>
                </a:cubicBezTo>
                <a:cubicBezTo>
                  <a:pt x="964" y="178"/>
                  <a:pt x="956" y="172"/>
                  <a:pt x="947" y="167"/>
                </a:cubicBezTo>
                <a:cubicBezTo>
                  <a:pt x="938" y="161"/>
                  <a:pt x="927" y="159"/>
                  <a:pt x="917" y="156"/>
                </a:cubicBezTo>
                <a:cubicBezTo>
                  <a:pt x="903" y="153"/>
                  <a:pt x="889" y="150"/>
                  <a:pt x="875" y="140"/>
                </a:cubicBezTo>
                <a:cubicBezTo>
                  <a:pt x="874" y="139"/>
                  <a:pt x="872" y="138"/>
                  <a:pt x="871" y="138"/>
                </a:cubicBezTo>
                <a:cubicBezTo>
                  <a:pt x="869" y="137"/>
                  <a:pt x="869" y="137"/>
                  <a:pt x="869" y="137"/>
                </a:cubicBezTo>
                <a:cubicBezTo>
                  <a:pt x="868" y="136"/>
                  <a:pt x="868" y="136"/>
                  <a:pt x="868" y="136"/>
                </a:cubicBezTo>
                <a:cubicBezTo>
                  <a:pt x="866" y="134"/>
                  <a:pt x="865" y="133"/>
                  <a:pt x="864" y="132"/>
                </a:cubicBezTo>
                <a:cubicBezTo>
                  <a:pt x="850" y="124"/>
                  <a:pt x="842" y="111"/>
                  <a:pt x="834" y="100"/>
                </a:cubicBezTo>
                <a:cubicBezTo>
                  <a:pt x="828" y="90"/>
                  <a:pt x="822" y="82"/>
                  <a:pt x="813" y="75"/>
                </a:cubicBezTo>
                <a:cubicBezTo>
                  <a:pt x="805" y="68"/>
                  <a:pt x="797" y="63"/>
                  <a:pt x="788" y="59"/>
                </a:cubicBezTo>
                <a:cubicBezTo>
                  <a:pt x="778" y="55"/>
                  <a:pt x="769" y="53"/>
                  <a:pt x="759" y="51"/>
                </a:cubicBezTo>
                <a:cubicBezTo>
                  <a:pt x="757" y="51"/>
                  <a:pt x="754" y="51"/>
                  <a:pt x="752" y="51"/>
                </a:cubicBezTo>
                <a:cubicBezTo>
                  <a:pt x="743" y="51"/>
                  <a:pt x="735" y="53"/>
                  <a:pt x="727" y="54"/>
                </a:cubicBezTo>
                <a:cubicBezTo>
                  <a:pt x="718" y="56"/>
                  <a:pt x="709" y="57"/>
                  <a:pt x="700" y="57"/>
                </a:cubicBezTo>
                <a:cubicBezTo>
                  <a:pt x="694" y="57"/>
                  <a:pt x="688" y="57"/>
                  <a:pt x="682" y="55"/>
                </a:cubicBezTo>
                <a:cubicBezTo>
                  <a:pt x="681" y="55"/>
                  <a:pt x="679" y="55"/>
                  <a:pt x="677" y="55"/>
                </a:cubicBezTo>
                <a:cubicBezTo>
                  <a:pt x="675" y="55"/>
                  <a:pt x="675" y="55"/>
                  <a:pt x="675" y="55"/>
                </a:cubicBezTo>
                <a:cubicBezTo>
                  <a:pt x="673" y="54"/>
                  <a:pt x="673" y="54"/>
                  <a:pt x="673" y="54"/>
                </a:cubicBezTo>
                <a:cubicBezTo>
                  <a:pt x="672" y="53"/>
                  <a:pt x="670" y="53"/>
                  <a:pt x="669" y="53"/>
                </a:cubicBezTo>
                <a:cubicBezTo>
                  <a:pt x="652" y="50"/>
                  <a:pt x="640" y="42"/>
                  <a:pt x="628" y="34"/>
                </a:cubicBezTo>
                <a:cubicBezTo>
                  <a:pt x="619" y="28"/>
                  <a:pt x="610" y="22"/>
                  <a:pt x="600" y="19"/>
                </a:cubicBezTo>
                <a:cubicBezTo>
                  <a:pt x="590" y="16"/>
                  <a:pt x="581" y="15"/>
                  <a:pt x="571" y="15"/>
                </a:cubicBezTo>
                <a:cubicBezTo>
                  <a:pt x="570" y="15"/>
                  <a:pt x="570" y="15"/>
                  <a:pt x="570" y="15"/>
                </a:cubicBezTo>
                <a:cubicBezTo>
                  <a:pt x="569" y="15"/>
                  <a:pt x="569" y="15"/>
                  <a:pt x="569" y="15"/>
                </a:cubicBezTo>
                <a:cubicBezTo>
                  <a:pt x="559" y="15"/>
                  <a:pt x="550" y="16"/>
                  <a:pt x="541" y="19"/>
                </a:cubicBezTo>
                <a:cubicBezTo>
                  <a:pt x="530" y="22"/>
                  <a:pt x="521" y="28"/>
                  <a:pt x="512" y="34"/>
                </a:cubicBezTo>
                <a:cubicBezTo>
                  <a:pt x="502" y="41"/>
                  <a:pt x="491" y="48"/>
                  <a:pt x="478" y="51"/>
                </a:cubicBezTo>
                <a:cubicBezTo>
                  <a:pt x="476" y="52"/>
                  <a:pt x="476" y="52"/>
                  <a:pt x="476" y="52"/>
                </a:cubicBezTo>
                <a:cubicBezTo>
                  <a:pt x="474" y="52"/>
                  <a:pt x="472" y="52"/>
                  <a:pt x="471" y="52"/>
                </a:cubicBezTo>
                <a:cubicBezTo>
                  <a:pt x="460" y="52"/>
                  <a:pt x="450" y="49"/>
                  <a:pt x="440" y="47"/>
                </a:cubicBezTo>
                <a:cubicBezTo>
                  <a:pt x="429" y="45"/>
                  <a:pt x="419" y="42"/>
                  <a:pt x="408" y="43"/>
                </a:cubicBezTo>
                <a:cubicBezTo>
                  <a:pt x="397" y="44"/>
                  <a:pt x="388" y="46"/>
                  <a:pt x="378" y="49"/>
                </a:cubicBezTo>
                <a:cubicBezTo>
                  <a:pt x="369" y="53"/>
                  <a:pt x="360" y="57"/>
                  <a:pt x="352" y="63"/>
                </a:cubicBezTo>
                <a:cubicBezTo>
                  <a:pt x="343" y="70"/>
                  <a:pt x="337" y="78"/>
                  <a:pt x="330" y="87"/>
                </a:cubicBezTo>
                <a:cubicBezTo>
                  <a:pt x="323" y="97"/>
                  <a:pt x="316" y="107"/>
                  <a:pt x="305" y="114"/>
                </a:cubicBezTo>
                <a:cubicBezTo>
                  <a:pt x="305" y="115"/>
                  <a:pt x="305" y="115"/>
                  <a:pt x="305" y="115"/>
                </a:cubicBezTo>
                <a:cubicBezTo>
                  <a:pt x="304" y="115"/>
                  <a:pt x="304" y="115"/>
                  <a:pt x="304" y="115"/>
                </a:cubicBezTo>
                <a:cubicBezTo>
                  <a:pt x="292" y="120"/>
                  <a:pt x="280" y="122"/>
                  <a:pt x="269" y="123"/>
                </a:cubicBezTo>
                <a:cubicBezTo>
                  <a:pt x="258" y="124"/>
                  <a:pt x="247" y="125"/>
                  <a:pt x="237" y="130"/>
                </a:cubicBezTo>
                <a:cubicBezTo>
                  <a:pt x="228" y="134"/>
                  <a:pt x="220" y="139"/>
                  <a:pt x="212" y="146"/>
                </a:cubicBezTo>
                <a:cubicBezTo>
                  <a:pt x="204" y="152"/>
                  <a:pt x="198" y="159"/>
                  <a:pt x="192" y="168"/>
                </a:cubicBezTo>
                <a:cubicBezTo>
                  <a:pt x="186" y="177"/>
                  <a:pt x="183" y="187"/>
                  <a:pt x="180" y="198"/>
                </a:cubicBezTo>
                <a:cubicBezTo>
                  <a:pt x="176" y="211"/>
                  <a:pt x="172" y="225"/>
                  <a:pt x="161" y="238"/>
                </a:cubicBezTo>
                <a:cubicBezTo>
                  <a:pt x="160" y="239"/>
                  <a:pt x="160" y="239"/>
                  <a:pt x="159" y="240"/>
                </a:cubicBezTo>
                <a:cubicBezTo>
                  <a:pt x="158" y="241"/>
                  <a:pt x="158" y="241"/>
                  <a:pt x="158" y="241"/>
                </a:cubicBezTo>
                <a:cubicBezTo>
                  <a:pt x="158" y="242"/>
                  <a:pt x="157" y="242"/>
                  <a:pt x="157" y="243"/>
                </a:cubicBezTo>
                <a:cubicBezTo>
                  <a:pt x="147" y="256"/>
                  <a:pt x="134" y="263"/>
                  <a:pt x="122" y="270"/>
                </a:cubicBezTo>
                <a:cubicBezTo>
                  <a:pt x="112" y="275"/>
                  <a:pt x="103" y="280"/>
                  <a:pt x="95" y="288"/>
                </a:cubicBezTo>
                <a:cubicBezTo>
                  <a:pt x="88" y="296"/>
                  <a:pt x="82" y="303"/>
                  <a:pt x="78" y="312"/>
                </a:cubicBezTo>
                <a:cubicBezTo>
                  <a:pt x="73" y="321"/>
                  <a:pt x="70" y="330"/>
                  <a:pt x="68" y="340"/>
                </a:cubicBezTo>
                <a:cubicBezTo>
                  <a:pt x="65" y="351"/>
                  <a:pt x="66" y="362"/>
                  <a:pt x="68" y="373"/>
                </a:cubicBezTo>
                <a:cubicBezTo>
                  <a:pt x="69" y="387"/>
                  <a:pt x="70" y="401"/>
                  <a:pt x="65" y="417"/>
                </a:cubicBezTo>
                <a:cubicBezTo>
                  <a:pt x="64" y="419"/>
                  <a:pt x="64" y="421"/>
                  <a:pt x="64" y="422"/>
                </a:cubicBezTo>
                <a:cubicBezTo>
                  <a:pt x="64" y="424"/>
                  <a:pt x="64" y="424"/>
                  <a:pt x="64" y="424"/>
                </a:cubicBezTo>
                <a:cubicBezTo>
                  <a:pt x="63" y="426"/>
                  <a:pt x="63" y="426"/>
                  <a:pt x="63" y="426"/>
                </a:cubicBezTo>
                <a:cubicBezTo>
                  <a:pt x="62" y="427"/>
                  <a:pt x="62" y="429"/>
                  <a:pt x="61" y="431"/>
                </a:cubicBezTo>
                <a:cubicBezTo>
                  <a:pt x="57" y="447"/>
                  <a:pt x="48" y="458"/>
                  <a:pt x="39" y="469"/>
                </a:cubicBezTo>
                <a:cubicBezTo>
                  <a:pt x="33" y="478"/>
                  <a:pt x="26" y="486"/>
                  <a:pt x="22" y="497"/>
                </a:cubicBezTo>
                <a:cubicBezTo>
                  <a:pt x="18" y="506"/>
                  <a:pt x="16" y="516"/>
                  <a:pt x="15" y="526"/>
                </a:cubicBezTo>
                <a:cubicBezTo>
                  <a:pt x="15" y="536"/>
                  <a:pt x="15" y="546"/>
                  <a:pt x="17" y="556"/>
                </a:cubicBezTo>
                <a:cubicBezTo>
                  <a:pt x="19" y="567"/>
                  <a:pt x="24" y="576"/>
                  <a:pt x="30" y="586"/>
                </a:cubicBezTo>
                <a:cubicBezTo>
                  <a:pt x="37" y="598"/>
                  <a:pt x="44" y="611"/>
                  <a:pt x="45" y="627"/>
                </a:cubicBezTo>
                <a:cubicBezTo>
                  <a:pt x="45" y="630"/>
                  <a:pt x="46" y="633"/>
                  <a:pt x="48" y="635"/>
                </a:cubicBezTo>
                <a:cubicBezTo>
                  <a:pt x="49" y="638"/>
                  <a:pt x="49" y="638"/>
                  <a:pt x="49" y="638"/>
                </a:cubicBezTo>
                <a:cubicBezTo>
                  <a:pt x="48" y="642"/>
                  <a:pt x="48" y="642"/>
                  <a:pt x="48" y="642"/>
                </a:cubicBezTo>
                <a:cubicBezTo>
                  <a:pt x="47" y="644"/>
                  <a:pt x="47" y="647"/>
                  <a:pt x="48" y="650"/>
                </a:cubicBezTo>
                <a:cubicBezTo>
                  <a:pt x="51" y="666"/>
                  <a:pt x="47" y="680"/>
                  <a:pt x="44" y="694"/>
                </a:cubicBezTo>
                <a:cubicBezTo>
                  <a:pt x="41" y="705"/>
                  <a:pt x="38" y="715"/>
                  <a:pt x="39" y="726"/>
                </a:cubicBezTo>
                <a:cubicBezTo>
                  <a:pt x="39" y="736"/>
                  <a:pt x="41" y="746"/>
                  <a:pt x="45" y="755"/>
                </a:cubicBezTo>
                <a:cubicBezTo>
                  <a:pt x="48" y="765"/>
                  <a:pt x="52" y="774"/>
                  <a:pt x="58" y="782"/>
                </a:cubicBezTo>
                <a:cubicBezTo>
                  <a:pt x="65" y="791"/>
                  <a:pt x="73" y="797"/>
                  <a:pt x="82" y="804"/>
                </a:cubicBezTo>
                <a:cubicBezTo>
                  <a:pt x="93" y="813"/>
                  <a:pt x="105" y="821"/>
                  <a:pt x="113" y="836"/>
                </a:cubicBezTo>
                <a:cubicBezTo>
                  <a:pt x="113" y="837"/>
                  <a:pt x="114" y="838"/>
                  <a:pt x="115" y="839"/>
                </a:cubicBezTo>
                <a:cubicBezTo>
                  <a:pt x="115" y="840"/>
                  <a:pt x="115" y="840"/>
                  <a:pt x="115" y="840"/>
                </a:cubicBezTo>
                <a:cubicBezTo>
                  <a:pt x="116" y="841"/>
                  <a:pt x="116" y="841"/>
                  <a:pt x="116" y="841"/>
                </a:cubicBezTo>
                <a:cubicBezTo>
                  <a:pt x="116" y="842"/>
                  <a:pt x="117" y="843"/>
                  <a:pt x="117" y="844"/>
                </a:cubicBezTo>
                <a:cubicBezTo>
                  <a:pt x="126" y="858"/>
                  <a:pt x="128" y="872"/>
                  <a:pt x="130" y="886"/>
                </a:cubicBezTo>
                <a:cubicBezTo>
                  <a:pt x="132" y="897"/>
                  <a:pt x="133" y="907"/>
                  <a:pt x="138" y="917"/>
                </a:cubicBezTo>
                <a:cubicBezTo>
                  <a:pt x="142" y="927"/>
                  <a:pt x="148" y="935"/>
                  <a:pt x="155" y="942"/>
                </a:cubicBezTo>
                <a:cubicBezTo>
                  <a:pt x="161" y="950"/>
                  <a:pt x="169" y="956"/>
                  <a:pt x="177" y="962"/>
                </a:cubicBezTo>
                <a:cubicBezTo>
                  <a:pt x="187" y="967"/>
                  <a:pt x="197" y="970"/>
                  <a:pt x="208" y="973"/>
                </a:cubicBezTo>
                <a:cubicBezTo>
                  <a:pt x="221" y="977"/>
                  <a:pt x="235" y="980"/>
                  <a:pt x="248" y="991"/>
                </a:cubicBezTo>
                <a:cubicBezTo>
                  <a:pt x="249" y="991"/>
                  <a:pt x="249" y="992"/>
                  <a:pt x="250" y="992"/>
                </a:cubicBezTo>
                <a:cubicBezTo>
                  <a:pt x="250" y="992"/>
                  <a:pt x="250" y="992"/>
                  <a:pt x="250" y="992"/>
                </a:cubicBezTo>
                <a:cubicBezTo>
                  <a:pt x="261" y="1002"/>
                  <a:pt x="268" y="1013"/>
                  <a:pt x="274" y="1024"/>
                </a:cubicBezTo>
                <a:cubicBezTo>
                  <a:pt x="279" y="1034"/>
                  <a:pt x="285" y="1043"/>
                  <a:pt x="293" y="1051"/>
                </a:cubicBezTo>
                <a:cubicBezTo>
                  <a:pt x="300" y="1058"/>
                  <a:pt x="308" y="1063"/>
                  <a:pt x="317" y="1068"/>
                </a:cubicBezTo>
                <a:cubicBezTo>
                  <a:pt x="326" y="1072"/>
                  <a:pt x="335" y="1076"/>
                  <a:pt x="345" y="1077"/>
                </a:cubicBezTo>
                <a:cubicBezTo>
                  <a:pt x="349" y="1078"/>
                  <a:pt x="353" y="1078"/>
                  <a:pt x="358" y="1078"/>
                </a:cubicBezTo>
                <a:cubicBezTo>
                  <a:pt x="365" y="1078"/>
                  <a:pt x="371" y="1078"/>
                  <a:pt x="378" y="1077"/>
                </a:cubicBezTo>
                <a:cubicBezTo>
                  <a:pt x="384" y="1076"/>
                  <a:pt x="391" y="1076"/>
                  <a:pt x="398" y="107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2">
                  <a:lumMod val="25000"/>
                </a:schemeClr>
              </a:solidFill>
            </a:endParaRPr>
          </a:p>
        </p:txBody>
      </p:sp>
      <p:grpSp>
        <p:nvGrpSpPr>
          <p:cNvPr id="13" name="组合 12"/>
          <p:cNvGrpSpPr/>
          <p:nvPr/>
        </p:nvGrpSpPr>
        <p:grpSpPr>
          <a:xfrm>
            <a:off x="4214992" y="2147213"/>
            <a:ext cx="3745288" cy="1973709"/>
            <a:chOff x="8315182" y="3708614"/>
            <a:chExt cx="3745288" cy="1973709"/>
          </a:xfrm>
        </p:grpSpPr>
        <p:sp>
          <p:nvSpPr>
            <p:cNvPr id="14" name="Freeform 7"/>
            <p:cNvSpPr>
              <a:spLocks noEditPoints="1"/>
            </p:cNvSpPr>
            <p:nvPr/>
          </p:nvSpPr>
          <p:spPr bwMode="auto">
            <a:xfrm>
              <a:off x="9623392" y="3708614"/>
              <a:ext cx="1204944" cy="693384"/>
            </a:xfrm>
            <a:custGeom>
              <a:avLst/>
              <a:gdLst>
                <a:gd name="T0" fmla="*/ 790 w 1064"/>
                <a:gd name="T1" fmla="*/ 343 h 612"/>
                <a:gd name="T2" fmla="*/ 773 w 1064"/>
                <a:gd name="T3" fmla="*/ 340 h 612"/>
                <a:gd name="T4" fmla="*/ 511 w 1064"/>
                <a:gd name="T5" fmla="*/ 427 h 612"/>
                <a:gd name="T6" fmla="*/ 259 w 1064"/>
                <a:gd name="T7" fmla="*/ 344 h 612"/>
                <a:gd name="T8" fmla="*/ 242 w 1064"/>
                <a:gd name="T9" fmla="*/ 346 h 612"/>
                <a:gd name="T10" fmla="*/ 234 w 1064"/>
                <a:gd name="T11" fmla="*/ 362 h 612"/>
                <a:gd name="T12" fmla="*/ 234 w 1064"/>
                <a:gd name="T13" fmla="*/ 571 h 612"/>
                <a:gd name="T14" fmla="*/ 250 w 1064"/>
                <a:gd name="T15" fmla="*/ 590 h 612"/>
                <a:gd name="T16" fmla="*/ 516 w 1064"/>
                <a:gd name="T17" fmla="*/ 612 h 612"/>
                <a:gd name="T18" fmla="*/ 783 w 1064"/>
                <a:gd name="T19" fmla="*/ 590 h 612"/>
                <a:gd name="T20" fmla="*/ 798 w 1064"/>
                <a:gd name="T21" fmla="*/ 571 h 612"/>
                <a:gd name="T22" fmla="*/ 798 w 1064"/>
                <a:gd name="T23" fmla="*/ 358 h 612"/>
                <a:gd name="T24" fmla="*/ 790 w 1064"/>
                <a:gd name="T25" fmla="*/ 343 h 612"/>
                <a:gd name="T26" fmla="*/ 1061 w 1064"/>
                <a:gd name="T27" fmla="*/ 469 h 612"/>
                <a:gd name="T28" fmla="*/ 1046 w 1064"/>
                <a:gd name="T29" fmla="*/ 412 h 612"/>
                <a:gd name="T30" fmla="*/ 1044 w 1064"/>
                <a:gd name="T31" fmla="*/ 408 h 612"/>
                <a:gd name="T32" fmla="*/ 1049 w 1064"/>
                <a:gd name="T33" fmla="*/ 385 h 612"/>
                <a:gd name="T34" fmla="*/ 1014 w 1064"/>
                <a:gd name="T35" fmla="*/ 335 h 612"/>
                <a:gd name="T36" fmla="*/ 1014 w 1064"/>
                <a:gd name="T37" fmla="*/ 209 h 612"/>
                <a:gd name="T38" fmla="*/ 1017 w 1064"/>
                <a:gd name="T39" fmla="*/ 195 h 612"/>
                <a:gd name="T40" fmla="*/ 991 w 1064"/>
                <a:gd name="T41" fmla="*/ 159 h 612"/>
                <a:gd name="T42" fmla="*/ 517 w 1064"/>
                <a:gd name="T43" fmla="*/ 2 h 612"/>
                <a:gd name="T44" fmla="*/ 505 w 1064"/>
                <a:gd name="T45" fmla="*/ 0 h 612"/>
                <a:gd name="T46" fmla="*/ 493 w 1064"/>
                <a:gd name="T47" fmla="*/ 2 h 612"/>
                <a:gd name="T48" fmla="*/ 26 w 1064"/>
                <a:gd name="T49" fmla="*/ 157 h 612"/>
                <a:gd name="T50" fmla="*/ 0 w 1064"/>
                <a:gd name="T51" fmla="*/ 193 h 612"/>
                <a:gd name="T52" fmla="*/ 26 w 1064"/>
                <a:gd name="T53" fmla="*/ 229 h 612"/>
                <a:gd name="T54" fmla="*/ 500 w 1064"/>
                <a:gd name="T55" fmla="*/ 386 h 612"/>
                <a:gd name="T56" fmla="*/ 512 w 1064"/>
                <a:gd name="T57" fmla="*/ 388 h 612"/>
                <a:gd name="T58" fmla="*/ 524 w 1064"/>
                <a:gd name="T59" fmla="*/ 386 h 612"/>
                <a:gd name="T60" fmla="*/ 976 w 1064"/>
                <a:gd name="T61" fmla="*/ 236 h 612"/>
                <a:gd name="T62" fmla="*/ 976 w 1064"/>
                <a:gd name="T63" fmla="*/ 335 h 612"/>
                <a:gd name="T64" fmla="*/ 941 w 1064"/>
                <a:gd name="T65" fmla="*/ 385 h 612"/>
                <a:gd name="T66" fmla="*/ 947 w 1064"/>
                <a:gd name="T67" fmla="*/ 409 h 612"/>
                <a:gd name="T68" fmla="*/ 945 w 1064"/>
                <a:gd name="T69" fmla="*/ 412 h 612"/>
                <a:gd name="T70" fmla="*/ 929 w 1064"/>
                <a:gd name="T71" fmla="*/ 469 h 612"/>
                <a:gd name="T72" fmla="*/ 942 w 1064"/>
                <a:gd name="T73" fmla="*/ 492 h 612"/>
                <a:gd name="T74" fmla="*/ 948 w 1064"/>
                <a:gd name="T75" fmla="*/ 493 h 612"/>
                <a:gd name="T76" fmla="*/ 966 w 1064"/>
                <a:gd name="T77" fmla="*/ 479 h 612"/>
                <a:gd name="T78" fmla="*/ 976 w 1064"/>
                <a:gd name="T79" fmla="*/ 441 h 612"/>
                <a:gd name="T80" fmla="*/ 976 w 1064"/>
                <a:gd name="T81" fmla="*/ 474 h 612"/>
                <a:gd name="T82" fmla="*/ 995 w 1064"/>
                <a:gd name="T83" fmla="*/ 493 h 612"/>
                <a:gd name="T84" fmla="*/ 1014 w 1064"/>
                <a:gd name="T85" fmla="*/ 474 h 612"/>
                <a:gd name="T86" fmla="*/ 1014 w 1064"/>
                <a:gd name="T87" fmla="*/ 441 h 612"/>
                <a:gd name="T88" fmla="*/ 1025 w 1064"/>
                <a:gd name="T89" fmla="*/ 479 h 612"/>
                <a:gd name="T90" fmla="*/ 1043 w 1064"/>
                <a:gd name="T91" fmla="*/ 493 h 612"/>
                <a:gd name="T92" fmla="*/ 1048 w 1064"/>
                <a:gd name="T93" fmla="*/ 492 h 612"/>
                <a:gd name="T94" fmla="*/ 1061 w 1064"/>
                <a:gd name="T95" fmla="*/ 46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4" h="612">
                  <a:moveTo>
                    <a:pt x="790" y="343"/>
                  </a:moveTo>
                  <a:cubicBezTo>
                    <a:pt x="785" y="339"/>
                    <a:pt x="779" y="338"/>
                    <a:pt x="773" y="340"/>
                  </a:cubicBezTo>
                  <a:lnTo>
                    <a:pt x="511" y="427"/>
                  </a:lnTo>
                  <a:lnTo>
                    <a:pt x="259" y="344"/>
                  </a:lnTo>
                  <a:cubicBezTo>
                    <a:pt x="254" y="342"/>
                    <a:pt x="247" y="343"/>
                    <a:pt x="242" y="346"/>
                  </a:cubicBezTo>
                  <a:cubicBezTo>
                    <a:pt x="237" y="350"/>
                    <a:pt x="234" y="356"/>
                    <a:pt x="234" y="362"/>
                  </a:cubicBezTo>
                  <a:lnTo>
                    <a:pt x="234" y="571"/>
                  </a:lnTo>
                  <a:cubicBezTo>
                    <a:pt x="234" y="580"/>
                    <a:pt x="241" y="588"/>
                    <a:pt x="250" y="590"/>
                  </a:cubicBezTo>
                  <a:cubicBezTo>
                    <a:pt x="324" y="604"/>
                    <a:pt x="418" y="612"/>
                    <a:pt x="516" y="612"/>
                  </a:cubicBezTo>
                  <a:cubicBezTo>
                    <a:pt x="614" y="612"/>
                    <a:pt x="709" y="604"/>
                    <a:pt x="783" y="590"/>
                  </a:cubicBezTo>
                  <a:cubicBezTo>
                    <a:pt x="792" y="588"/>
                    <a:pt x="798" y="580"/>
                    <a:pt x="798" y="571"/>
                  </a:cubicBezTo>
                  <a:lnTo>
                    <a:pt x="798" y="358"/>
                  </a:lnTo>
                  <a:cubicBezTo>
                    <a:pt x="798" y="352"/>
                    <a:pt x="795" y="346"/>
                    <a:pt x="790" y="343"/>
                  </a:cubicBezTo>
                  <a:close/>
                  <a:moveTo>
                    <a:pt x="1061" y="469"/>
                  </a:moveTo>
                  <a:lnTo>
                    <a:pt x="1046" y="412"/>
                  </a:lnTo>
                  <a:cubicBezTo>
                    <a:pt x="1045" y="410"/>
                    <a:pt x="1044" y="409"/>
                    <a:pt x="1044" y="408"/>
                  </a:cubicBezTo>
                  <a:cubicBezTo>
                    <a:pt x="1047" y="401"/>
                    <a:pt x="1049" y="394"/>
                    <a:pt x="1049" y="385"/>
                  </a:cubicBezTo>
                  <a:cubicBezTo>
                    <a:pt x="1049" y="362"/>
                    <a:pt x="1035" y="343"/>
                    <a:pt x="1014" y="335"/>
                  </a:cubicBezTo>
                  <a:lnTo>
                    <a:pt x="1014" y="209"/>
                  </a:lnTo>
                  <a:cubicBezTo>
                    <a:pt x="1016" y="204"/>
                    <a:pt x="1017" y="200"/>
                    <a:pt x="1017" y="195"/>
                  </a:cubicBezTo>
                  <a:cubicBezTo>
                    <a:pt x="1017" y="179"/>
                    <a:pt x="1006" y="164"/>
                    <a:pt x="991" y="159"/>
                  </a:cubicBezTo>
                  <a:lnTo>
                    <a:pt x="517" y="2"/>
                  </a:lnTo>
                  <a:cubicBezTo>
                    <a:pt x="513" y="1"/>
                    <a:pt x="509" y="0"/>
                    <a:pt x="505" y="0"/>
                  </a:cubicBezTo>
                  <a:cubicBezTo>
                    <a:pt x="501" y="0"/>
                    <a:pt x="497" y="1"/>
                    <a:pt x="493" y="2"/>
                  </a:cubicBezTo>
                  <a:lnTo>
                    <a:pt x="26" y="157"/>
                  </a:lnTo>
                  <a:cubicBezTo>
                    <a:pt x="10" y="162"/>
                    <a:pt x="0" y="176"/>
                    <a:pt x="0" y="193"/>
                  </a:cubicBezTo>
                  <a:cubicBezTo>
                    <a:pt x="0" y="209"/>
                    <a:pt x="10" y="224"/>
                    <a:pt x="26" y="229"/>
                  </a:cubicBezTo>
                  <a:lnTo>
                    <a:pt x="500" y="386"/>
                  </a:lnTo>
                  <a:cubicBezTo>
                    <a:pt x="504" y="388"/>
                    <a:pt x="508" y="388"/>
                    <a:pt x="512" y="388"/>
                  </a:cubicBezTo>
                  <a:cubicBezTo>
                    <a:pt x="516" y="388"/>
                    <a:pt x="520" y="388"/>
                    <a:pt x="524" y="386"/>
                  </a:cubicBezTo>
                  <a:lnTo>
                    <a:pt x="976" y="236"/>
                  </a:lnTo>
                  <a:lnTo>
                    <a:pt x="976" y="335"/>
                  </a:lnTo>
                  <a:cubicBezTo>
                    <a:pt x="956" y="343"/>
                    <a:pt x="941" y="362"/>
                    <a:pt x="941" y="385"/>
                  </a:cubicBezTo>
                  <a:cubicBezTo>
                    <a:pt x="941" y="394"/>
                    <a:pt x="943" y="401"/>
                    <a:pt x="947" y="409"/>
                  </a:cubicBezTo>
                  <a:cubicBezTo>
                    <a:pt x="946" y="410"/>
                    <a:pt x="945" y="410"/>
                    <a:pt x="945" y="412"/>
                  </a:cubicBezTo>
                  <a:lnTo>
                    <a:pt x="929" y="469"/>
                  </a:lnTo>
                  <a:cubicBezTo>
                    <a:pt x="926" y="479"/>
                    <a:pt x="932" y="489"/>
                    <a:pt x="942" y="492"/>
                  </a:cubicBezTo>
                  <a:cubicBezTo>
                    <a:pt x="944" y="492"/>
                    <a:pt x="946" y="493"/>
                    <a:pt x="948" y="493"/>
                  </a:cubicBezTo>
                  <a:cubicBezTo>
                    <a:pt x="956" y="493"/>
                    <a:pt x="964" y="487"/>
                    <a:pt x="966" y="479"/>
                  </a:cubicBezTo>
                  <a:lnTo>
                    <a:pt x="976" y="441"/>
                  </a:lnTo>
                  <a:lnTo>
                    <a:pt x="976" y="474"/>
                  </a:lnTo>
                  <a:cubicBezTo>
                    <a:pt x="976" y="484"/>
                    <a:pt x="985" y="493"/>
                    <a:pt x="995" y="493"/>
                  </a:cubicBezTo>
                  <a:cubicBezTo>
                    <a:pt x="1006" y="493"/>
                    <a:pt x="1014" y="484"/>
                    <a:pt x="1014" y="474"/>
                  </a:cubicBezTo>
                  <a:lnTo>
                    <a:pt x="1014" y="441"/>
                  </a:lnTo>
                  <a:lnTo>
                    <a:pt x="1025" y="479"/>
                  </a:lnTo>
                  <a:cubicBezTo>
                    <a:pt x="1027" y="487"/>
                    <a:pt x="1035" y="493"/>
                    <a:pt x="1043" y="493"/>
                  </a:cubicBezTo>
                  <a:cubicBezTo>
                    <a:pt x="1045" y="493"/>
                    <a:pt x="1046" y="492"/>
                    <a:pt x="1048" y="492"/>
                  </a:cubicBezTo>
                  <a:cubicBezTo>
                    <a:pt x="1058" y="489"/>
                    <a:pt x="1064" y="479"/>
                    <a:pt x="1061" y="469"/>
                  </a:cubicBezTo>
                  <a:close/>
                </a:path>
              </a:pathLst>
            </a:custGeom>
            <a:solidFill>
              <a:schemeClr val="bg1"/>
            </a:solidFill>
            <a:ln>
              <a:noFill/>
            </a:ln>
            <a:extLst/>
          </p:spPr>
          <p:txBody>
            <a:bodyPr/>
            <a:lstStyle/>
            <a:p>
              <a:pPr eaLnBrk="1" fontAlgn="auto" hangingPunct="1">
                <a:spcBef>
                  <a:spcPts val="0"/>
                </a:spcBef>
                <a:spcAft>
                  <a:spcPts val="0"/>
                </a:spcAft>
              </a:pPr>
              <a:endParaRPr kumimoji="0" lang="zh-CN" altLang="en-US" sz="1200">
                <a:solidFill>
                  <a:schemeClr val="bg2">
                    <a:lumMod val="25000"/>
                  </a:schemeClr>
                </a:solidFill>
                <a:latin typeface="Calibri"/>
              </a:endParaRPr>
            </a:p>
          </p:txBody>
        </p:sp>
        <p:sp>
          <p:nvSpPr>
            <p:cNvPr id="16" name="文本框 15"/>
            <p:cNvSpPr txBox="1"/>
            <p:nvPr/>
          </p:nvSpPr>
          <p:spPr>
            <a:xfrm>
              <a:off x="8315182" y="4974437"/>
              <a:ext cx="3745288" cy="707886"/>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感谢指正</a:t>
              </a:r>
            </a:p>
          </p:txBody>
        </p:sp>
        <p:cxnSp>
          <p:nvCxnSpPr>
            <p:cNvPr id="17" name="直接连接符 16"/>
            <p:cNvCxnSpPr/>
            <p:nvPr/>
          </p:nvCxnSpPr>
          <p:spPr>
            <a:xfrm>
              <a:off x="8903313" y="4794613"/>
              <a:ext cx="25690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852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系统简介</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9" name="文本框 8"/>
          <p:cNvSpPr txBox="1"/>
          <p:nvPr/>
        </p:nvSpPr>
        <p:spPr>
          <a:xfrm>
            <a:off x="660173" y="1345172"/>
            <a:ext cx="2749074"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济遇的服务</a:t>
            </a:r>
          </a:p>
        </p:txBody>
      </p:sp>
      <p:sp>
        <p:nvSpPr>
          <p:cNvPr id="10" name="矩形 9"/>
          <p:cNvSpPr/>
          <p:nvPr/>
        </p:nvSpPr>
        <p:spPr>
          <a:xfrm>
            <a:off x="510248" y="2514051"/>
            <a:ext cx="3437059" cy="3117392"/>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JIYU</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主要针对五类成员，包括：访客、用户、社团成员和社团负责人和社团联。</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提供了以下服务：加入社团、参加活动、信息修改、论坛交流等</a:t>
            </a: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cxnSp>
        <p:nvCxnSpPr>
          <p:cNvPr id="11" name="直接连接符 10">
            <a:extLst>
              <a:ext uri="{FF2B5EF4-FFF2-40B4-BE49-F238E27FC236}">
                <a16:creationId xmlns:a16="http://schemas.microsoft.com/office/drawing/2014/main" id="{BD155CA4-E577-4439-9952-9EC8AA1FF496}"/>
              </a:ext>
            </a:extLst>
          </p:cNvPr>
          <p:cNvCxnSpPr/>
          <p:nvPr/>
        </p:nvCxnSpPr>
        <p:spPr>
          <a:xfrm>
            <a:off x="4335736" y="2289879"/>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F5F5EE9-ED30-4C9F-B51B-6B8176A990C0}"/>
              </a:ext>
            </a:extLst>
          </p:cNvPr>
          <p:cNvGrpSpPr/>
          <p:nvPr/>
        </p:nvGrpSpPr>
        <p:grpSpPr>
          <a:xfrm>
            <a:off x="4515926" y="1855183"/>
            <a:ext cx="7476014" cy="3767003"/>
            <a:chOff x="4684297" y="1759440"/>
            <a:chExt cx="7476014" cy="3767003"/>
          </a:xfrm>
        </p:grpSpPr>
        <p:pic>
          <p:nvPicPr>
            <p:cNvPr id="13" name="图形 12">
              <a:extLst>
                <a:ext uri="{FF2B5EF4-FFF2-40B4-BE49-F238E27FC236}">
                  <a16:creationId xmlns:a16="http://schemas.microsoft.com/office/drawing/2014/main" id="{AE2E39FF-D6E2-4444-8D4D-8846D8F2FD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1451" y="2404664"/>
              <a:ext cx="751766" cy="751766"/>
            </a:xfrm>
            <a:prstGeom prst="rect">
              <a:avLst/>
            </a:prstGeom>
          </p:spPr>
        </p:pic>
        <p:pic>
          <p:nvPicPr>
            <p:cNvPr id="14" name="图形 13">
              <a:extLst>
                <a:ext uri="{FF2B5EF4-FFF2-40B4-BE49-F238E27FC236}">
                  <a16:creationId xmlns:a16="http://schemas.microsoft.com/office/drawing/2014/main" id="{299CBBCD-C452-4B92-AC4C-CCD142A486B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557" y="2417466"/>
              <a:ext cx="635762" cy="635762"/>
            </a:xfrm>
            <a:prstGeom prst="rect">
              <a:avLst/>
            </a:prstGeom>
          </p:spPr>
        </p:pic>
        <p:pic>
          <p:nvPicPr>
            <p:cNvPr id="15" name="图形 14">
              <a:extLst>
                <a:ext uri="{FF2B5EF4-FFF2-40B4-BE49-F238E27FC236}">
                  <a16:creationId xmlns:a16="http://schemas.microsoft.com/office/drawing/2014/main" id="{1BBA9E66-F2DE-497F-8A9C-D909745E0B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34464" y="2417466"/>
              <a:ext cx="689871" cy="689871"/>
            </a:xfrm>
            <a:prstGeom prst="rect">
              <a:avLst/>
            </a:prstGeom>
          </p:spPr>
        </p:pic>
        <p:pic>
          <p:nvPicPr>
            <p:cNvPr id="16" name="图形 15">
              <a:extLst>
                <a:ext uri="{FF2B5EF4-FFF2-40B4-BE49-F238E27FC236}">
                  <a16:creationId xmlns:a16="http://schemas.microsoft.com/office/drawing/2014/main" id="{43973C80-5525-4C3B-9D76-56BFFB826EE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99764" y="2355571"/>
              <a:ext cx="751766" cy="751766"/>
            </a:xfrm>
            <a:prstGeom prst="rect">
              <a:avLst/>
            </a:prstGeom>
          </p:spPr>
        </p:pic>
        <p:pic>
          <p:nvPicPr>
            <p:cNvPr id="17" name="图形 16">
              <a:extLst>
                <a:ext uri="{FF2B5EF4-FFF2-40B4-BE49-F238E27FC236}">
                  <a16:creationId xmlns:a16="http://schemas.microsoft.com/office/drawing/2014/main" id="{4CA476ED-F5AC-47C1-BFF6-44EBB1FA80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39056" y="2453143"/>
              <a:ext cx="589468" cy="589468"/>
            </a:xfrm>
            <a:prstGeom prst="rect">
              <a:avLst/>
            </a:prstGeom>
          </p:spPr>
        </p:pic>
        <p:pic>
          <p:nvPicPr>
            <p:cNvPr id="18" name="图形 17">
              <a:extLst>
                <a:ext uri="{FF2B5EF4-FFF2-40B4-BE49-F238E27FC236}">
                  <a16:creationId xmlns:a16="http://schemas.microsoft.com/office/drawing/2014/main" id="{C488106F-A3EA-40F7-B475-E305F99805C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43246" y="2373045"/>
              <a:ext cx="819778" cy="819778"/>
            </a:xfrm>
            <a:prstGeom prst="rect">
              <a:avLst/>
            </a:prstGeom>
          </p:spPr>
        </p:pic>
        <p:sp>
          <p:nvSpPr>
            <p:cNvPr id="19" name="文本框 18">
              <a:extLst>
                <a:ext uri="{FF2B5EF4-FFF2-40B4-BE49-F238E27FC236}">
                  <a16:creationId xmlns:a16="http://schemas.microsoft.com/office/drawing/2014/main" id="{8AFC05C5-F0EE-403E-BB48-5EC91BF4EDF8}"/>
                </a:ext>
              </a:extLst>
            </p:cNvPr>
            <p:cNvSpPr txBox="1"/>
            <p:nvPr/>
          </p:nvSpPr>
          <p:spPr>
            <a:xfrm>
              <a:off x="6496655" y="1917137"/>
              <a:ext cx="1197203" cy="276999"/>
            </a:xfrm>
            <a:prstGeom prst="rect">
              <a:avLst/>
            </a:prstGeom>
            <a:noFill/>
          </p:spPr>
          <p:txBody>
            <a:bodyPr wrap="square" rtlCol="0">
              <a:spAutoFit/>
            </a:bodyPr>
            <a:lstStyle/>
            <a:p>
              <a:r>
                <a:rPr lang="en-US" altLang="zh-CN" sz="1200" dirty="0">
                  <a:latin typeface="Arial Black" panose="020B0A04020102020204" pitchFamily="34" charset="0"/>
                </a:rPr>
                <a:t>Visitor</a:t>
              </a:r>
              <a:endParaRPr lang="zh-CN" altLang="en-US" sz="1200" dirty="0">
                <a:latin typeface="Arial Black" panose="020B0A04020102020204" pitchFamily="34" charset="0"/>
              </a:endParaRPr>
            </a:p>
          </p:txBody>
        </p:sp>
        <p:sp>
          <p:nvSpPr>
            <p:cNvPr id="20" name="文本框 19">
              <a:extLst>
                <a:ext uri="{FF2B5EF4-FFF2-40B4-BE49-F238E27FC236}">
                  <a16:creationId xmlns:a16="http://schemas.microsoft.com/office/drawing/2014/main" id="{C6366AA5-6F7C-4481-9246-D77D7963A483}"/>
                </a:ext>
              </a:extLst>
            </p:cNvPr>
            <p:cNvSpPr txBox="1"/>
            <p:nvPr/>
          </p:nvSpPr>
          <p:spPr>
            <a:xfrm>
              <a:off x="7354956" y="1922616"/>
              <a:ext cx="1197203" cy="276999"/>
            </a:xfrm>
            <a:prstGeom prst="rect">
              <a:avLst/>
            </a:prstGeom>
            <a:noFill/>
          </p:spPr>
          <p:txBody>
            <a:bodyPr wrap="square" rtlCol="0">
              <a:spAutoFit/>
            </a:bodyPr>
            <a:lstStyle/>
            <a:p>
              <a:r>
                <a:rPr lang="en-US" altLang="zh-CN" sz="1200" dirty="0">
                  <a:latin typeface="Arial Black" panose="020B0A04020102020204" pitchFamily="34" charset="0"/>
                </a:rPr>
                <a:t>User</a:t>
              </a:r>
              <a:endParaRPr lang="zh-CN" altLang="en-US" sz="1200" dirty="0">
                <a:latin typeface="Arial Black" panose="020B0A04020102020204" pitchFamily="34" charset="0"/>
              </a:endParaRPr>
            </a:p>
          </p:txBody>
        </p:sp>
        <p:sp>
          <p:nvSpPr>
            <p:cNvPr id="21" name="文本框 20">
              <a:extLst>
                <a:ext uri="{FF2B5EF4-FFF2-40B4-BE49-F238E27FC236}">
                  <a16:creationId xmlns:a16="http://schemas.microsoft.com/office/drawing/2014/main" id="{22CA57D5-5583-467A-A8C6-4279BE729A00}"/>
                </a:ext>
              </a:extLst>
            </p:cNvPr>
            <p:cNvSpPr txBox="1"/>
            <p:nvPr/>
          </p:nvSpPr>
          <p:spPr>
            <a:xfrm>
              <a:off x="7953558" y="1855183"/>
              <a:ext cx="1197203" cy="646331"/>
            </a:xfrm>
            <a:prstGeom prst="rect">
              <a:avLst/>
            </a:prstGeom>
            <a:noFill/>
          </p:spPr>
          <p:txBody>
            <a:bodyPr wrap="square" rtlCol="0">
              <a:spAutoFit/>
            </a:bodyPr>
            <a:lstStyle/>
            <a:p>
              <a:pPr algn="ctr"/>
              <a:r>
                <a:rPr lang="en-US" altLang="zh-CN" sz="1200" dirty="0">
                  <a:latin typeface="Arial Black" panose="020B0A04020102020204" pitchFamily="34" charset="0"/>
                </a:rPr>
                <a:t>Club </a:t>
              </a:r>
            </a:p>
            <a:p>
              <a:pPr algn="ctr"/>
              <a:r>
                <a:rPr lang="en-US" altLang="zh-CN" sz="1200" dirty="0">
                  <a:latin typeface="Arial Black" panose="020B0A04020102020204" pitchFamily="34" charset="0"/>
                </a:rPr>
                <a:t>Leader</a:t>
              </a:r>
            </a:p>
            <a:p>
              <a:endParaRPr lang="zh-CN" altLang="en-US" sz="1200" dirty="0">
                <a:latin typeface="Arial Black" panose="020B0A04020102020204" pitchFamily="34" charset="0"/>
              </a:endParaRPr>
            </a:p>
          </p:txBody>
        </p:sp>
        <p:sp>
          <p:nvSpPr>
            <p:cNvPr id="22" name="文本框 21">
              <a:extLst>
                <a:ext uri="{FF2B5EF4-FFF2-40B4-BE49-F238E27FC236}">
                  <a16:creationId xmlns:a16="http://schemas.microsoft.com/office/drawing/2014/main" id="{DE385CD0-0557-4C85-A967-4095E668CBDE}"/>
                </a:ext>
              </a:extLst>
            </p:cNvPr>
            <p:cNvSpPr txBox="1"/>
            <p:nvPr/>
          </p:nvSpPr>
          <p:spPr>
            <a:xfrm>
              <a:off x="4867898" y="2595881"/>
              <a:ext cx="1197203" cy="369332"/>
            </a:xfrm>
            <a:prstGeom prst="rect">
              <a:avLst/>
            </a:prstGeom>
            <a:noFill/>
          </p:spPr>
          <p:txBody>
            <a:bodyPr wrap="square" rtlCol="0">
              <a:spAutoFit/>
            </a:bodyPr>
            <a:lstStyle/>
            <a:p>
              <a:r>
                <a:rPr lang="en-US" altLang="zh-CN" dirty="0">
                  <a:latin typeface="Arial Black" panose="020B0A04020102020204" pitchFamily="34" charset="0"/>
                </a:rPr>
                <a:t>Clients</a:t>
              </a:r>
              <a:endParaRPr lang="zh-CN" altLang="en-US" dirty="0">
                <a:latin typeface="Arial Black" panose="020B0A04020102020204" pitchFamily="34" charset="0"/>
              </a:endParaRPr>
            </a:p>
          </p:txBody>
        </p:sp>
        <p:pic>
          <p:nvPicPr>
            <p:cNvPr id="33" name="图形 32">
              <a:extLst>
                <a:ext uri="{FF2B5EF4-FFF2-40B4-BE49-F238E27FC236}">
                  <a16:creationId xmlns:a16="http://schemas.microsoft.com/office/drawing/2014/main" id="{F26565CB-A70F-4143-9A8C-B7B3EC1061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33508" y="4259816"/>
              <a:ext cx="1265470" cy="1265470"/>
            </a:xfrm>
            <a:prstGeom prst="rect">
              <a:avLst/>
            </a:prstGeom>
          </p:spPr>
        </p:pic>
        <p:pic>
          <p:nvPicPr>
            <p:cNvPr id="34" name="图形 33">
              <a:extLst>
                <a:ext uri="{FF2B5EF4-FFF2-40B4-BE49-F238E27FC236}">
                  <a16:creationId xmlns:a16="http://schemas.microsoft.com/office/drawing/2014/main" id="{0BB43E17-8AE8-44DF-A424-10A395E5F89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24949" y="4588340"/>
              <a:ext cx="551911" cy="551911"/>
            </a:xfrm>
            <a:prstGeom prst="rect">
              <a:avLst/>
            </a:prstGeom>
          </p:spPr>
        </p:pic>
        <p:sp>
          <p:nvSpPr>
            <p:cNvPr id="35" name="文本框 34">
              <a:extLst>
                <a:ext uri="{FF2B5EF4-FFF2-40B4-BE49-F238E27FC236}">
                  <a16:creationId xmlns:a16="http://schemas.microsoft.com/office/drawing/2014/main" id="{59E9579D-15E1-409C-BFD5-A12A3B9738FB}"/>
                </a:ext>
              </a:extLst>
            </p:cNvPr>
            <p:cNvSpPr txBox="1"/>
            <p:nvPr/>
          </p:nvSpPr>
          <p:spPr>
            <a:xfrm>
              <a:off x="4684297" y="4519622"/>
              <a:ext cx="1336858" cy="369332"/>
            </a:xfrm>
            <a:prstGeom prst="rect">
              <a:avLst/>
            </a:prstGeom>
            <a:noFill/>
          </p:spPr>
          <p:txBody>
            <a:bodyPr wrap="square" rtlCol="0">
              <a:spAutoFit/>
            </a:bodyPr>
            <a:lstStyle/>
            <a:p>
              <a:r>
                <a:rPr lang="en-US" altLang="zh-CN" dirty="0">
                  <a:latin typeface="Arial Black" panose="020B0A04020102020204" pitchFamily="34" charset="0"/>
                </a:rPr>
                <a:t>Services</a:t>
              </a:r>
              <a:endParaRPr lang="zh-CN" altLang="en-US" dirty="0">
                <a:latin typeface="Arial Black" panose="020B0A04020102020204" pitchFamily="34" charset="0"/>
              </a:endParaRPr>
            </a:p>
          </p:txBody>
        </p:sp>
        <p:sp>
          <p:nvSpPr>
            <p:cNvPr id="36" name="文本框 35">
              <a:extLst>
                <a:ext uri="{FF2B5EF4-FFF2-40B4-BE49-F238E27FC236}">
                  <a16:creationId xmlns:a16="http://schemas.microsoft.com/office/drawing/2014/main" id="{017AEA3D-EBA9-49EA-94DD-3796F58074AB}"/>
                </a:ext>
              </a:extLst>
            </p:cNvPr>
            <p:cNvSpPr txBox="1"/>
            <p:nvPr/>
          </p:nvSpPr>
          <p:spPr>
            <a:xfrm>
              <a:off x="6239416" y="4707885"/>
              <a:ext cx="1197203" cy="276999"/>
            </a:xfrm>
            <a:prstGeom prst="rect">
              <a:avLst/>
            </a:prstGeom>
            <a:noFill/>
          </p:spPr>
          <p:txBody>
            <a:bodyPr wrap="square" rtlCol="0">
              <a:spAutoFit/>
            </a:bodyPr>
            <a:lstStyle/>
            <a:p>
              <a:r>
                <a:rPr lang="en-US" altLang="zh-CN" sz="1200" dirty="0">
                  <a:latin typeface="Arial Black" panose="020B0A04020102020204" pitchFamily="34" charset="0"/>
                </a:rPr>
                <a:t>Join a club</a:t>
              </a:r>
            </a:p>
          </p:txBody>
        </p:sp>
        <p:pic>
          <p:nvPicPr>
            <p:cNvPr id="37" name="图形 36">
              <a:extLst>
                <a:ext uri="{FF2B5EF4-FFF2-40B4-BE49-F238E27FC236}">
                  <a16:creationId xmlns:a16="http://schemas.microsoft.com/office/drawing/2014/main" id="{36A9027C-9C97-4718-AF75-27ED2AB9003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91146" y="4259816"/>
              <a:ext cx="1265470" cy="1265470"/>
            </a:xfrm>
            <a:prstGeom prst="rect">
              <a:avLst/>
            </a:prstGeom>
          </p:spPr>
        </p:pic>
        <p:sp>
          <p:nvSpPr>
            <p:cNvPr id="38" name="文本框 37">
              <a:extLst>
                <a:ext uri="{FF2B5EF4-FFF2-40B4-BE49-F238E27FC236}">
                  <a16:creationId xmlns:a16="http://schemas.microsoft.com/office/drawing/2014/main" id="{D1E24E73-24C8-4419-A057-5C344DC0AA15}"/>
                </a:ext>
              </a:extLst>
            </p:cNvPr>
            <p:cNvSpPr txBox="1"/>
            <p:nvPr/>
          </p:nvSpPr>
          <p:spPr>
            <a:xfrm>
              <a:off x="7519718" y="4612090"/>
              <a:ext cx="1197203" cy="461665"/>
            </a:xfrm>
            <a:prstGeom prst="rect">
              <a:avLst/>
            </a:prstGeom>
            <a:noFill/>
          </p:spPr>
          <p:txBody>
            <a:bodyPr wrap="square" rtlCol="0">
              <a:spAutoFit/>
            </a:bodyPr>
            <a:lstStyle/>
            <a:p>
              <a:pPr algn="ctr"/>
              <a:r>
                <a:rPr lang="en-US" altLang="zh-CN" sz="1200" dirty="0">
                  <a:latin typeface="Arial Black" panose="020B0A04020102020204" pitchFamily="34" charset="0"/>
                </a:rPr>
                <a:t>Club </a:t>
              </a:r>
            </a:p>
            <a:p>
              <a:pPr algn="ctr"/>
              <a:r>
                <a:rPr lang="en-US" altLang="zh-CN" sz="1200" dirty="0">
                  <a:latin typeface="Arial Black" panose="020B0A04020102020204" pitchFamily="34" charset="0"/>
                </a:rPr>
                <a:t>Alteration</a:t>
              </a:r>
            </a:p>
          </p:txBody>
        </p:sp>
        <p:pic>
          <p:nvPicPr>
            <p:cNvPr id="39" name="图形 38">
              <a:extLst>
                <a:ext uri="{FF2B5EF4-FFF2-40B4-BE49-F238E27FC236}">
                  <a16:creationId xmlns:a16="http://schemas.microsoft.com/office/drawing/2014/main" id="{EA0B9653-1B41-4A42-BCBF-709FD346CF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1498" y="4260973"/>
              <a:ext cx="1265470" cy="1265470"/>
            </a:xfrm>
            <a:prstGeom prst="rect">
              <a:avLst/>
            </a:prstGeom>
          </p:spPr>
        </p:pic>
        <p:sp>
          <p:nvSpPr>
            <p:cNvPr id="40" name="文本框 39">
              <a:extLst>
                <a:ext uri="{FF2B5EF4-FFF2-40B4-BE49-F238E27FC236}">
                  <a16:creationId xmlns:a16="http://schemas.microsoft.com/office/drawing/2014/main" id="{F55EF9BF-B744-4456-8355-21152E37199C}"/>
                </a:ext>
              </a:extLst>
            </p:cNvPr>
            <p:cNvSpPr txBox="1"/>
            <p:nvPr/>
          </p:nvSpPr>
          <p:spPr>
            <a:xfrm>
              <a:off x="8864309" y="4561657"/>
              <a:ext cx="1197203" cy="646331"/>
            </a:xfrm>
            <a:prstGeom prst="rect">
              <a:avLst/>
            </a:prstGeom>
            <a:noFill/>
          </p:spPr>
          <p:txBody>
            <a:bodyPr wrap="square" rtlCol="0">
              <a:spAutoFit/>
            </a:bodyPr>
            <a:lstStyle/>
            <a:p>
              <a:pPr algn="ctr"/>
              <a:r>
                <a:rPr lang="en-US" altLang="zh-CN" sz="1200" dirty="0">
                  <a:latin typeface="Arial Black" panose="020B0A04020102020204" pitchFamily="34" charset="0"/>
                </a:rPr>
                <a:t>Participate</a:t>
              </a:r>
            </a:p>
            <a:p>
              <a:pPr algn="ctr"/>
              <a:r>
                <a:rPr lang="en-US" altLang="zh-CN" sz="1200" dirty="0">
                  <a:latin typeface="Arial Black" panose="020B0A04020102020204" pitchFamily="34" charset="0"/>
                </a:rPr>
                <a:t>In</a:t>
              </a:r>
            </a:p>
            <a:p>
              <a:pPr algn="ctr"/>
              <a:r>
                <a:rPr lang="en-US" altLang="zh-CN" sz="1200" dirty="0">
                  <a:latin typeface="Arial Black" panose="020B0A04020102020204" pitchFamily="34" charset="0"/>
                </a:rPr>
                <a:t>Activity</a:t>
              </a:r>
            </a:p>
          </p:txBody>
        </p:sp>
        <p:pic>
          <p:nvPicPr>
            <p:cNvPr id="41" name="图形 40">
              <a:extLst>
                <a:ext uri="{FF2B5EF4-FFF2-40B4-BE49-F238E27FC236}">
                  <a16:creationId xmlns:a16="http://schemas.microsoft.com/office/drawing/2014/main" id="{E33A5867-9293-4D93-9DAD-EF46E7F932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94841" y="4259816"/>
              <a:ext cx="1265470" cy="1265470"/>
            </a:xfrm>
            <a:prstGeom prst="rect">
              <a:avLst/>
            </a:prstGeom>
          </p:spPr>
        </p:pic>
        <p:sp>
          <p:nvSpPr>
            <p:cNvPr id="42" name="文本框 41">
              <a:extLst>
                <a:ext uri="{FF2B5EF4-FFF2-40B4-BE49-F238E27FC236}">
                  <a16:creationId xmlns:a16="http://schemas.microsoft.com/office/drawing/2014/main" id="{BA3A6978-2BBF-4FCF-BD9F-53E18D51971E}"/>
                </a:ext>
              </a:extLst>
            </p:cNvPr>
            <p:cNvSpPr txBox="1"/>
            <p:nvPr/>
          </p:nvSpPr>
          <p:spPr>
            <a:xfrm>
              <a:off x="10928974" y="4632998"/>
              <a:ext cx="1197203" cy="461665"/>
            </a:xfrm>
            <a:prstGeom prst="rect">
              <a:avLst/>
            </a:prstGeom>
            <a:noFill/>
          </p:spPr>
          <p:txBody>
            <a:bodyPr wrap="square" rtlCol="0">
              <a:spAutoFit/>
            </a:bodyPr>
            <a:lstStyle/>
            <a:p>
              <a:pPr algn="ctr"/>
              <a:r>
                <a:rPr lang="en-US" altLang="zh-CN" sz="1200" dirty="0">
                  <a:latin typeface="Arial Black" panose="020B0A04020102020204" pitchFamily="34" charset="0"/>
                </a:rPr>
                <a:t>Forum</a:t>
              </a:r>
            </a:p>
            <a:p>
              <a:pPr algn="ctr"/>
              <a:r>
                <a:rPr lang="en-US" altLang="zh-CN" sz="1200" dirty="0">
                  <a:latin typeface="Arial Black" panose="020B0A04020102020204" pitchFamily="34" charset="0"/>
                </a:rPr>
                <a:t>Discussion</a:t>
              </a:r>
            </a:p>
          </p:txBody>
        </p:sp>
        <p:pic>
          <p:nvPicPr>
            <p:cNvPr id="43" name="图形 42">
              <a:extLst>
                <a:ext uri="{FF2B5EF4-FFF2-40B4-BE49-F238E27FC236}">
                  <a16:creationId xmlns:a16="http://schemas.microsoft.com/office/drawing/2014/main" id="{5F6348E8-A110-435C-B0B0-81DDEBF2A90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46946" y="3413023"/>
              <a:ext cx="539950" cy="539950"/>
            </a:xfrm>
            <a:prstGeom prst="rect">
              <a:avLst/>
            </a:prstGeom>
          </p:spPr>
        </p:pic>
        <p:sp>
          <p:nvSpPr>
            <p:cNvPr id="44" name="文本框 43">
              <a:extLst>
                <a:ext uri="{FF2B5EF4-FFF2-40B4-BE49-F238E27FC236}">
                  <a16:creationId xmlns:a16="http://schemas.microsoft.com/office/drawing/2014/main" id="{FB79E9E8-EFE7-4C2D-AEA8-E0F8F475A281}"/>
                </a:ext>
              </a:extLst>
            </p:cNvPr>
            <p:cNvSpPr txBox="1"/>
            <p:nvPr/>
          </p:nvSpPr>
          <p:spPr>
            <a:xfrm>
              <a:off x="9663636" y="1759440"/>
              <a:ext cx="1197203" cy="830997"/>
            </a:xfrm>
            <a:prstGeom prst="rect">
              <a:avLst/>
            </a:prstGeom>
            <a:noFill/>
          </p:spPr>
          <p:txBody>
            <a:bodyPr wrap="square" rtlCol="0">
              <a:spAutoFit/>
            </a:bodyPr>
            <a:lstStyle/>
            <a:p>
              <a:pPr algn="ctr"/>
              <a:r>
                <a:rPr lang="en-US" altLang="zh-CN" sz="1200" dirty="0">
                  <a:latin typeface="Arial Black" panose="020B0A04020102020204" pitchFamily="34" charset="0"/>
                </a:rPr>
                <a:t>Club </a:t>
              </a:r>
            </a:p>
            <a:p>
              <a:pPr algn="ctr"/>
              <a:r>
                <a:rPr lang="en-US" altLang="zh-CN" sz="1200" dirty="0">
                  <a:latin typeface="Arial Black" panose="020B0A04020102020204" pitchFamily="34" charset="0"/>
                </a:rPr>
                <a:t>Union</a:t>
              </a:r>
            </a:p>
            <a:p>
              <a:pPr algn="ctr"/>
              <a:r>
                <a:rPr lang="en-US" altLang="zh-CN" sz="1200" dirty="0">
                  <a:latin typeface="Arial Black" panose="020B0A04020102020204" pitchFamily="34" charset="0"/>
                </a:rPr>
                <a:t>Supervisor</a:t>
              </a:r>
            </a:p>
            <a:p>
              <a:endParaRPr lang="zh-CN" altLang="en-US" sz="1200" dirty="0">
                <a:latin typeface="Arial Black" panose="020B0A04020102020204" pitchFamily="34" charset="0"/>
              </a:endParaRPr>
            </a:p>
          </p:txBody>
        </p:sp>
      </p:grpSp>
    </p:spTree>
    <p:extLst>
      <p:ext uri="{BB962C8B-B14F-4D97-AF65-F5344CB8AC3E}">
        <p14:creationId xmlns:p14="http://schemas.microsoft.com/office/powerpoint/2010/main" val="385281092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a:extLst>
              <a:ext uri="{FF2B5EF4-FFF2-40B4-BE49-F238E27FC236}">
                <a16:creationId xmlns:a16="http://schemas.microsoft.com/office/drawing/2014/main" id="{62003C8B-CE98-4332-BCAC-E7D53CDF352B}"/>
              </a:ext>
            </a:extLst>
          </p:cNvPr>
          <p:cNvGrpSpPr/>
          <p:nvPr/>
        </p:nvGrpSpPr>
        <p:grpSpPr>
          <a:xfrm>
            <a:off x="151913" y="94044"/>
            <a:ext cx="730202" cy="611075"/>
            <a:chOff x="6541454" y="2317292"/>
            <a:chExt cx="730202" cy="611075"/>
          </a:xfrm>
        </p:grpSpPr>
        <p:sp>
          <p:nvSpPr>
            <p:cNvPr id="78" name="等腰三角形 77">
              <a:extLst>
                <a:ext uri="{FF2B5EF4-FFF2-40B4-BE49-F238E27FC236}">
                  <a16:creationId xmlns:a16="http://schemas.microsoft.com/office/drawing/2014/main" id="{DB7C71D0-4AB5-4149-86A3-96D6DB435B17}"/>
                </a:ext>
              </a:extLst>
            </p:cNvPr>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a:extLst>
                <a:ext uri="{FF2B5EF4-FFF2-40B4-BE49-F238E27FC236}">
                  <a16:creationId xmlns:a16="http://schemas.microsoft.com/office/drawing/2014/main" id="{9BD40369-BB64-45F2-AC6B-08F88B0CB9F9}"/>
                </a:ext>
              </a:extLst>
            </p:cNvPr>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a:extLst>
              <a:ext uri="{FF2B5EF4-FFF2-40B4-BE49-F238E27FC236}">
                <a16:creationId xmlns:a16="http://schemas.microsoft.com/office/drawing/2014/main" id="{695E8B7A-0CB4-481E-B087-BA05F4BDEB57}"/>
              </a:ext>
            </a:extLst>
          </p:cNvPr>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81" name="矩形 2">
            <a:extLst>
              <a:ext uri="{FF2B5EF4-FFF2-40B4-BE49-F238E27FC236}">
                <a16:creationId xmlns:a16="http://schemas.microsoft.com/office/drawing/2014/main" id="{B4FEE36F-ACE5-4CC9-9579-7E3CF4983106}"/>
              </a:ext>
            </a:extLst>
          </p:cNvPr>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系统简介</a:t>
            </a:r>
          </a:p>
        </p:txBody>
      </p:sp>
      <p:grpSp>
        <p:nvGrpSpPr>
          <p:cNvPr id="82" name="组合 81">
            <a:extLst>
              <a:ext uri="{FF2B5EF4-FFF2-40B4-BE49-F238E27FC236}">
                <a16:creationId xmlns:a16="http://schemas.microsoft.com/office/drawing/2014/main" id="{762E6DFF-A225-436E-9F14-BADA73EDFE9A}"/>
              </a:ext>
            </a:extLst>
          </p:cNvPr>
          <p:cNvGrpSpPr/>
          <p:nvPr/>
        </p:nvGrpSpPr>
        <p:grpSpPr>
          <a:xfrm>
            <a:off x="1473527" y="1695345"/>
            <a:ext cx="2256896" cy="1887174"/>
            <a:chOff x="1234917" y="2180481"/>
            <a:chExt cx="2040939" cy="1551258"/>
          </a:xfrm>
          <a:effectLst>
            <a:outerShdw blurRad="50800" dist="38100" dir="5400000" algn="t" rotWithShape="0">
              <a:prstClr val="black">
                <a:alpha val="40000"/>
              </a:prstClr>
            </a:outerShdw>
          </a:effectLst>
        </p:grpSpPr>
        <p:sp>
          <p:nvSpPr>
            <p:cNvPr id="83" name="矩形 82">
              <a:extLst>
                <a:ext uri="{FF2B5EF4-FFF2-40B4-BE49-F238E27FC236}">
                  <a16:creationId xmlns:a16="http://schemas.microsoft.com/office/drawing/2014/main" id="{DFDC9095-42AF-4DC2-B113-1CC3B99CA645}"/>
                </a:ext>
              </a:extLst>
            </p:cNvPr>
            <p:cNvSpPr/>
            <p:nvPr/>
          </p:nvSpPr>
          <p:spPr>
            <a:xfrm>
              <a:off x="1234918" y="2180481"/>
              <a:ext cx="2040938" cy="360040"/>
            </a:xfrm>
            <a:prstGeom prst="rect">
              <a:avLst/>
            </a:prstGeom>
            <a:solidFill>
              <a:srgbClr val="8CD9E8"/>
            </a:solidFill>
            <a:ln w="25400" cap="flat" cmpd="sng" algn="ctr">
              <a:noFill/>
              <a:prstDash val="solid"/>
            </a:ln>
            <a:effectLst/>
          </p:spPr>
          <p:txBody>
            <a:bodyPr anchor="ctr"/>
            <a:lstStyle/>
            <a:p>
              <a:pPr algn="ctr">
                <a:lnSpc>
                  <a:spcPct val="120000"/>
                </a:lnSpc>
                <a:defRPr/>
              </a:pPr>
              <a:r>
                <a:rPr lang="en-US" altLang="zh-CN" sz="1600" b="1" kern="0">
                  <a:solidFill>
                    <a:sysClr val="window" lastClr="FFFFFF"/>
                  </a:solidFill>
                  <a:latin typeface="微软雅黑" pitchFamily="34" charset="-122"/>
                  <a:ea typeface="微软雅黑" pitchFamily="34" charset="-122"/>
                </a:rPr>
                <a:t>JIYU</a:t>
              </a:r>
              <a:endParaRPr lang="zh-CN" altLang="en-US" sz="1600" b="1" kern="0" dirty="0">
                <a:solidFill>
                  <a:sysClr val="window" lastClr="FFFFFF"/>
                </a:solidFill>
                <a:latin typeface="微软雅黑" pitchFamily="34" charset="-122"/>
                <a:ea typeface="微软雅黑" pitchFamily="34" charset="-122"/>
              </a:endParaRPr>
            </a:p>
          </p:txBody>
        </p:sp>
        <p:sp>
          <p:nvSpPr>
            <p:cNvPr id="84" name="矩形 83">
              <a:extLst>
                <a:ext uri="{FF2B5EF4-FFF2-40B4-BE49-F238E27FC236}">
                  <a16:creationId xmlns:a16="http://schemas.microsoft.com/office/drawing/2014/main" id="{51D01144-B207-4DEE-9EE3-D2E53F1D2407}"/>
                </a:ext>
              </a:extLst>
            </p:cNvPr>
            <p:cNvSpPr/>
            <p:nvPr/>
          </p:nvSpPr>
          <p:spPr>
            <a:xfrm>
              <a:off x="1234917" y="2540520"/>
              <a:ext cx="2040939" cy="1191219"/>
            </a:xfrm>
            <a:prstGeom prst="rect">
              <a:avLst/>
            </a:prstGeom>
            <a:solidFill>
              <a:schemeClr val="bg1">
                <a:lumMod val="95000"/>
              </a:schemeClr>
            </a:solidFill>
            <a:ln w="25400" cap="flat" cmpd="sng" algn="ctr">
              <a:noFill/>
              <a:prstDash val="solid"/>
            </a:ln>
            <a:effectLst/>
          </p:spPr>
          <p:txBody>
            <a:bodyPr anchor="ctr"/>
            <a:lstStyle/>
            <a:p>
              <a:pPr algn="ctr">
                <a:lnSpc>
                  <a:spcPct val="120000"/>
                </a:lnSpc>
                <a:defRPr/>
              </a:pPr>
              <a:r>
                <a:rPr lang="zh-CN" altLang="en-US" sz="1400" kern="0" dirty="0">
                  <a:solidFill>
                    <a:srgbClr val="4D4D4D"/>
                  </a:solidFill>
                  <a:latin typeface="微软雅黑" pitchFamily="34" charset="-122"/>
                  <a:ea typeface="微软雅黑" pitchFamily="34" charset="-122"/>
                </a:rPr>
                <a:t>意为通过使用该系统参加不同的活动，用户可以结交新朋友。</a:t>
              </a:r>
            </a:p>
          </p:txBody>
        </p:sp>
      </p:grpSp>
      <p:grpSp>
        <p:nvGrpSpPr>
          <p:cNvPr id="86" name="组合 85">
            <a:extLst>
              <a:ext uri="{FF2B5EF4-FFF2-40B4-BE49-F238E27FC236}">
                <a16:creationId xmlns:a16="http://schemas.microsoft.com/office/drawing/2014/main" id="{3BF040D4-936D-40D0-A082-D41E529F6C63}"/>
              </a:ext>
            </a:extLst>
          </p:cNvPr>
          <p:cNvGrpSpPr/>
          <p:nvPr/>
        </p:nvGrpSpPr>
        <p:grpSpPr>
          <a:xfrm>
            <a:off x="3848427" y="1695345"/>
            <a:ext cx="2256896" cy="1887174"/>
            <a:chOff x="1234917" y="2180481"/>
            <a:chExt cx="2040939" cy="1551258"/>
          </a:xfrm>
          <a:effectLst>
            <a:outerShdw blurRad="50800" dist="38100" dir="5400000" algn="t" rotWithShape="0">
              <a:prstClr val="black">
                <a:alpha val="40000"/>
              </a:prstClr>
            </a:outerShdw>
          </a:effectLst>
        </p:grpSpPr>
        <p:sp>
          <p:nvSpPr>
            <p:cNvPr id="87" name="矩形 86">
              <a:extLst>
                <a:ext uri="{FF2B5EF4-FFF2-40B4-BE49-F238E27FC236}">
                  <a16:creationId xmlns:a16="http://schemas.microsoft.com/office/drawing/2014/main" id="{2173436D-0825-4F56-AFD1-15049484FD19}"/>
                </a:ext>
              </a:extLst>
            </p:cNvPr>
            <p:cNvSpPr/>
            <p:nvPr/>
          </p:nvSpPr>
          <p:spPr>
            <a:xfrm>
              <a:off x="1234918" y="2180481"/>
              <a:ext cx="2040938" cy="360040"/>
            </a:xfrm>
            <a:prstGeom prst="rect">
              <a:avLst/>
            </a:prstGeom>
            <a:solidFill>
              <a:srgbClr val="8CD9E8"/>
            </a:solidFill>
            <a:ln w="25400" cap="flat" cmpd="sng" algn="ctr">
              <a:noFill/>
              <a:prstDash val="solid"/>
            </a:ln>
            <a:effectLst/>
          </p:spPr>
          <p:txBody>
            <a:bodyPr anchor="ctr"/>
            <a:lstStyle/>
            <a:p>
              <a:pPr algn="ctr">
                <a:lnSpc>
                  <a:spcPct val="120000"/>
                </a:lnSpc>
                <a:defRPr/>
              </a:pPr>
              <a:r>
                <a:rPr lang="en-US" altLang="zh-CN" sz="1600" b="1" kern="0">
                  <a:solidFill>
                    <a:sysClr val="window" lastClr="FFFFFF"/>
                  </a:solidFill>
                  <a:latin typeface="微软雅黑" pitchFamily="34" charset="-122"/>
                  <a:ea typeface="微软雅黑" pitchFamily="34" charset="-122"/>
                </a:rPr>
                <a:t>Club</a:t>
              </a:r>
              <a:endParaRPr lang="zh-CN" altLang="en-US" sz="1600" b="1" kern="0" dirty="0">
                <a:solidFill>
                  <a:sysClr val="window" lastClr="FFFFFF"/>
                </a:solidFill>
                <a:latin typeface="微软雅黑" pitchFamily="34" charset="-122"/>
                <a:ea typeface="微软雅黑" pitchFamily="34" charset="-122"/>
              </a:endParaRPr>
            </a:p>
          </p:txBody>
        </p:sp>
        <p:sp>
          <p:nvSpPr>
            <p:cNvPr id="88" name="矩形 87">
              <a:extLst>
                <a:ext uri="{FF2B5EF4-FFF2-40B4-BE49-F238E27FC236}">
                  <a16:creationId xmlns:a16="http://schemas.microsoft.com/office/drawing/2014/main" id="{E59F96E3-8EE6-4959-9C3F-3F290A45EDAB}"/>
                </a:ext>
              </a:extLst>
            </p:cNvPr>
            <p:cNvSpPr/>
            <p:nvPr/>
          </p:nvSpPr>
          <p:spPr>
            <a:xfrm>
              <a:off x="1234917" y="2540520"/>
              <a:ext cx="2040939" cy="1191219"/>
            </a:xfrm>
            <a:prstGeom prst="rect">
              <a:avLst/>
            </a:prstGeom>
            <a:solidFill>
              <a:schemeClr val="bg1">
                <a:lumMod val="95000"/>
              </a:schemeClr>
            </a:solidFill>
            <a:ln w="25400" cap="flat" cmpd="sng" algn="ctr">
              <a:noFill/>
              <a:prstDash val="solid"/>
            </a:ln>
            <a:effectLst/>
          </p:spPr>
          <p:txBody>
            <a:bodyPr anchor="ctr"/>
            <a:lstStyle/>
            <a:p>
              <a:pPr algn="ctr">
                <a:lnSpc>
                  <a:spcPct val="120000"/>
                </a:lnSpc>
                <a:defRPr/>
              </a:pPr>
              <a:endParaRPr lang="zh-CN" altLang="en-US" sz="1400" kern="0" dirty="0">
                <a:solidFill>
                  <a:srgbClr val="4D4D4D"/>
                </a:solidFill>
                <a:latin typeface="微软雅黑" pitchFamily="34" charset="-122"/>
                <a:ea typeface="微软雅黑" pitchFamily="34" charset="-122"/>
              </a:endParaRPr>
            </a:p>
          </p:txBody>
        </p:sp>
      </p:grpSp>
      <p:sp>
        <p:nvSpPr>
          <p:cNvPr id="89" name="矩形 88">
            <a:extLst>
              <a:ext uri="{FF2B5EF4-FFF2-40B4-BE49-F238E27FC236}">
                <a16:creationId xmlns:a16="http://schemas.microsoft.com/office/drawing/2014/main" id="{54A7659D-ED28-4660-9122-8B7394AC03B8}"/>
              </a:ext>
            </a:extLst>
          </p:cNvPr>
          <p:cNvSpPr/>
          <p:nvPr/>
        </p:nvSpPr>
        <p:spPr>
          <a:xfrm>
            <a:off x="3973574" y="2336160"/>
            <a:ext cx="2006600" cy="1104533"/>
          </a:xfrm>
          <a:prstGeom prst="rect">
            <a:avLst/>
          </a:prstGeom>
        </p:spPr>
        <p:txBody>
          <a:bodyPr wrap="square">
            <a:spAutoFit/>
          </a:bodyPr>
          <a:lstStyle/>
          <a:p>
            <a:pPr algn="ctr">
              <a:lnSpc>
                <a:spcPct val="120000"/>
              </a:lnSpc>
              <a:defRPr/>
            </a:pPr>
            <a:r>
              <a:rPr lang="zh-CN" altLang="en-US" sz="1400">
                <a:solidFill>
                  <a:prstClr val="black"/>
                </a:solidFill>
                <a:latin typeface="微软雅黑" panose="020B0503020204020204" pitchFamily="34" charset="-122"/>
                <a:ea typeface="微软雅黑" panose="020B0503020204020204" pitchFamily="34" charset="-122"/>
              </a:rPr>
              <a:t>俱乐部由大学里有共同爱好的一群人组成，通常也是大学生活的重要组成部分。</a:t>
            </a:r>
            <a:endParaRPr lang="zh-CN" altLang="en-US" sz="1400" kern="0" dirty="0">
              <a:solidFill>
                <a:srgbClr val="4D4D4D"/>
              </a:solidFill>
              <a:latin typeface="微软雅黑" pitchFamily="34" charset="-122"/>
              <a:ea typeface="微软雅黑" pitchFamily="34" charset="-122"/>
            </a:endParaRPr>
          </a:p>
        </p:txBody>
      </p:sp>
      <p:grpSp>
        <p:nvGrpSpPr>
          <p:cNvPr id="90" name="组合 89">
            <a:extLst>
              <a:ext uri="{FF2B5EF4-FFF2-40B4-BE49-F238E27FC236}">
                <a16:creationId xmlns:a16="http://schemas.microsoft.com/office/drawing/2014/main" id="{7DAF0A4B-AB81-4111-8BBD-6BB5CB263E05}"/>
              </a:ext>
            </a:extLst>
          </p:cNvPr>
          <p:cNvGrpSpPr/>
          <p:nvPr/>
        </p:nvGrpSpPr>
        <p:grpSpPr>
          <a:xfrm>
            <a:off x="6223325" y="1695345"/>
            <a:ext cx="2256896" cy="1887174"/>
            <a:chOff x="1234917" y="2180481"/>
            <a:chExt cx="2040939" cy="1551258"/>
          </a:xfrm>
          <a:effectLst>
            <a:outerShdw blurRad="50800" dist="38100" dir="5400000" algn="t" rotWithShape="0">
              <a:prstClr val="black">
                <a:alpha val="40000"/>
              </a:prstClr>
            </a:outerShdw>
          </a:effectLst>
        </p:grpSpPr>
        <p:sp>
          <p:nvSpPr>
            <p:cNvPr id="91" name="矩形 90">
              <a:extLst>
                <a:ext uri="{FF2B5EF4-FFF2-40B4-BE49-F238E27FC236}">
                  <a16:creationId xmlns:a16="http://schemas.microsoft.com/office/drawing/2014/main" id="{5E302EF1-53F6-4975-8297-09EAC8D0D560}"/>
                </a:ext>
              </a:extLst>
            </p:cNvPr>
            <p:cNvSpPr/>
            <p:nvPr/>
          </p:nvSpPr>
          <p:spPr>
            <a:xfrm>
              <a:off x="1234918" y="2180481"/>
              <a:ext cx="2040938" cy="360040"/>
            </a:xfrm>
            <a:prstGeom prst="rect">
              <a:avLst/>
            </a:prstGeom>
            <a:solidFill>
              <a:srgbClr val="8CD9E8"/>
            </a:solidFill>
            <a:ln w="25400" cap="flat" cmpd="sng" algn="ctr">
              <a:noFill/>
              <a:prstDash val="solid"/>
            </a:ln>
            <a:effectLst/>
          </p:spPr>
          <p:txBody>
            <a:bodyPr anchor="ctr"/>
            <a:lstStyle/>
            <a:p>
              <a:pPr algn="ctr">
                <a:lnSpc>
                  <a:spcPct val="120000"/>
                </a:lnSpc>
                <a:defRPr/>
              </a:pPr>
              <a:r>
                <a:rPr lang="en-US" altLang="zh-CN" sz="1600" b="1" kern="0">
                  <a:solidFill>
                    <a:sysClr val="window" lastClr="FFFFFF"/>
                  </a:solidFill>
                  <a:latin typeface="微软雅黑" pitchFamily="34" charset="-122"/>
                  <a:ea typeface="微软雅黑" pitchFamily="34" charset="-122"/>
                </a:rPr>
                <a:t>TOWS</a:t>
              </a:r>
              <a:endParaRPr lang="zh-CN" altLang="en-US" sz="1600" b="1" kern="0" dirty="0">
                <a:solidFill>
                  <a:sysClr val="window" lastClr="FFFFFF"/>
                </a:solidFill>
                <a:latin typeface="微软雅黑" pitchFamily="34" charset="-122"/>
                <a:ea typeface="微软雅黑" pitchFamily="34" charset="-122"/>
              </a:endParaRPr>
            </a:p>
          </p:txBody>
        </p:sp>
        <p:sp>
          <p:nvSpPr>
            <p:cNvPr id="92" name="矩形 91">
              <a:extLst>
                <a:ext uri="{FF2B5EF4-FFF2-40B4-BE49-F238E27FC236}">
                  <a16:creationId xmlns:a16="http://schemas.microsoft.com/office/drawing/2014/main" id="{46EB8825-592D-49BD-AE30-1DB21A650258}"/>
                </a:ext>
              </a:extLst>
            </p:cNvPr>
            <p:cNvSpPr/>
            <p:nvPr/>
          </p:nvSpPr>
          <p:spPr>
            <a:xfrm>
              <a:off x="1234917" y="2540520"/>
              <a:ext cx="2040939" cy="1191219"/>
            </a:xfrm>
            <a:prstGeom prst="rect">
              <a:avLst/>
            </a:prstGeom>
            <a:solidFill>
              <a:schemeClr val="bg1">
                <a:lumMod val="95000"/>
              </a:schemeClr>
            </a:solidFill>
            <a:ln w="25400" cap="flat" cmpd="sng" algn="ctr">
              <a:noFill/>
              <a:prstDash val="solid"/>
            </a:ln>
            <a:effectLst/>
          </p:spPr>
          <p:txBody>
            <a:bodyPr anchor="ctr"/>
            <a:lstStyle/>
            <a:p>
              <a:pPr algn="ctr">
                <a:lnSpc>
                  <a:spcPct val="120000"/>
                </a:lnSpc>
                <a:defRPr/>
              </a:pPr>
              <a:endParaRPr lang="zh-CN" altLang="en-US" sz="1400" kern="0" dirty="0">
                <a:solidFill>
                  <a:srgbClr val="4D4D4D"/>
                </a:solidFill>
                <a:latin typeface="微软雅黑" pitchFamily="34" charset="-122"/>
                <a:ea typeface="微软雅黑" pitchFamily="34" charset="-122"/>
              </a:endParaRPr>
            </a:p>
          </p:txBody>
        </p:sp>
      </p:grpSp>
      <p:sp>
        <p:nvSpPr>
          <p:cNvPr id="93" name="矩形 92">
            <a:extLst>
              <a:ext uri="{FF2B5EF4-FFF2-40B4-BE49-F238E27FC236}">
                <a16:creationId xmlns:a16="http://schemas.microsoft.com/office/drawing/2014/main" id="{6B1B7674-C473-4F9B-B854-401F93211EAF}"/>
              </a:ext>
            </a:extLst>
          </p:cNvPr>
          <p:cNvSpPr/>
          <p:nvPr/>
        </p:nvSpPr>
        <p:spPr>
          <a:xfrm>
            <a:off x="6348472" y="2219454"/>
            <a:ext cx="2006600" cy="1363065"/>
          </a:xfrm>
          <a:prstGeom prst="rect">
            <a:avLst/>
          </a:prstGeom>
        </p:spPr>
        <p:txBody>
          <a:bodyPr wrap="square">
            <a:spAutoFit/>
          </a:bodyPr>
          <a:lstStyle/>
          <a:p>
            <a:pPr algn="ctr">
              <a:lnSpc>
                <a:spcPct val="120000"/>
              </a:lnSpc>
              <a:defRPr/>
            </a:pPr>
            <a:r>
              <a:rPr lang="zh-CN" altLang="en-US" sz="1400">
                <a:solidFill>
                  <a:prstClr val="black"/>
                </a:solidFill>
                <a:latin typeface="微软雅黑" panose="020B0503020204020204" pitchFamily="34" charset="-122"/>
                <a:ea typeface="微软雅黑" panose="020B0503020204020204" pitchFamily="34" charset="-122"/>
              </a:rPr>
              <a:t>该图以系统分析的思想来分析与研究对象密切相关的优势、劣势、外部机遇和风险并得出结论。</a:t>
            </a:r>
            <a:endParaRPr lang="zh-CN" altLang="en-US" sz="1400" kern="0" dirty="0">
              <a:solidFill>
                <a:srgbClr val="4D4D4D"/>
              </a:solidFill>
              <a:latin typeface="微软雅黑" pitchFamily="34" charset="-122"/>
              <a:ea typeface="微软雅黑" pitchFamily="34" charset="-122"/>
            </a:endParaRPr>
          </a:p>
        </p:txBody>
      </p:sp>
      <p:grpSp>
        <p:nvGrpSpPr>
          <p:cNvPr id="94" name="组合 93">
            <a:extLst>
              <a:ext uri="{FF2B5EF4-FFF2-40B4-BE49-F238E27FC236}">
                <a16:creationId xmlns:a16="http://schemas.microsoft.com/office/drawing/2014/main" id="{8AAB2DBE-04A1-4F90-9865-DBE3A10A70D3}"/>
              </a:ext>
            </a:extLst>
          </p:cNvPr>
          <p:cNvGrpSpPr/>
          <p:nvPr/>
        </p:nvGrpSpPr>
        <p:grpSpPr>
          <a:xfrm>
            <a:off x="8598221" y="1695345"/>
            <a:ext cx="2256896" cy="1887174"/>
            <a:chOff x="1234917" y="2180481"/>
            <a:chExt cx="2040939" cy="1551258"/>
          </a:xfrm>
          <a:effectLst>
            <a:outerShdw blurRad="50800" dist="38100" dir="5400000" algn="t" rotWithShape="0">
              <a:prstClr val="black">
                <a:alpha val="40000"/>
              </a:prstClr>
            </a:outerShdw>
          </a:effectLst>
        </p:grpSpPr>
        <p:sp>
          <p:nvSpPr>
            <p:cNvPr id="95" name="矩形 94">
              <a:extLst>
                <a:ext uri="{FF2B5EF4-FFF2-40B4-BE49-F238E27FC236}">
                  <a16:creationId xmlns:a16="http://schemas.microsoft.com/office/drawing/2014/main" id="{8AF20902-4C5A-4245-AEDF-3C27628A2929}"/>
                </a:ext>
              </a:extLst>
            </p:cNvPr>
            <p:cNvSpPr/>
            <p:nvPr/>
          </p:nvSpPr>
          <p:spPr>
            <a:xfrm>
              <a:off x="1234918" y="2180481"/>
              <a:ext cx="2040938" cy="360040"/>
            </a:xfrm>
            <a:prstGeom prst="rect">
              <a:avLst/>
            </a:prstGeom>
            <a:solidFill>
              <a:srgbClr val="8CD9E8"/>
            </a:solidFill>
            <a:ln w="25400" cap="flat" cmpd="sng" algn="ctr">
              <a:noFill/>
              <a:prstDash val="solid"/>
            </a:ln>
            <a:effectLst/>
          </p:spPr>
          <p:txBody>
            <a:bodyPr anchor="ctr"/>
            <a:lstStyle/>
            <a:p>
              <a:pPr algn="ctr">
                <a:lnSpc>
                  <a:spcPct val="120000"/>
                </a:lnSpc>
                <a:defRPr/>
              </a:pPr>
              <a:r>
                <a:rPr lang="en-US" altLang="zh-CN" sz="1600" b="1" kern="0">
                  <a:solidFill>
                    <a:sysClr val="window" lastClr="FFFFFF"/>
                  </a:solidFill>
                  <a:latin typeface="微软雅黑" pitchFamily="34" charset="-122"/>
                  <a:ea typeface="微软雅黑" pitchFamily="34" charset="-122"/>
                </a:rPr>
                <a:t>Online Forum</a:t>
              </a:r>
              <a:endParaRPr lang="zh-CN" altLang="en-US" sz="1600" b="1" kern="0" dirty="0">
                <a:solidFill>
                  <a:sysClr val="window" lastClr="FFFFFF"/>
                </a:solidFill>
                <a:latin typeface="微软雅黑" pitchFamily="34" charset="-122"/>
                <a:ea typeface="微软雅黑" pitchFamily="34" charset="-122"/>
              </a:endParaRPr>
            </a:p>
          </p:txBody>
        </p:sp>
        <p:sp>
          <p:nvSpPr>
            <p:cNvPr id="96" name="矩形 95">
              <a:extLst>
                <a:ext uri="{FF2B5EF4-FFF2-40B4-BE49-F238E27FC236}">
                  <a16:creationId xmlns:a16="http://schemas.microsoft.com/office/drawing/2014/main" id="{5E400DAF-2A43-466A-8DE6-5934A6410BF5}"/>
                </a:ext>
              </a:extLst>
            </p:cNvPr>
            <p:cNvSpPr/>
            <p:nvPr/>
          </p:nvSpPr>
          <p:spPr>
            <a:xfrm>
              <a:off x="1234917" y="2540520"/>
              <a:ext cx="2040939" cy="1191219"/>
            </a:xfrm>
            <a:prstGeom prst="rect">
              <a:avLst/>
            </a:prstGeom>
            <a:solidFill>
              <a:schemeClr val="bg1">
                <a:lumMod val="95000"/>
              </a:schemeClr>
            </a:solidFill>
            <a:ln w="25400" cap="flat" cmpd="sng" algn="ctr">
              <a:noFill/>
              <a:prstDash val="solid"/>
            </a:ln>
            <a:effectLst/>
          </p:spPr>
          <p:txBody>
            <a:bodyPr anchor="ctr"/>
            <a:lstStyle/>
            <a:p>
              <a:pPr algn="ctr">
                <a:lnSpc>
                  <a:spcPct val="120000"/>
                </a:lnSpc>
                <a:defRPr/>
              </a:pPr>
              <a:endParaRPr lang="zh-CN" altLang="en-US" sz="1400" kern="0" dirty="0">
                <a:solidFill>
                  <a:srgbClr val="4D4D4D"/>
                </a:solidFill>
                <a:latin typeface="微软雅黑" pitchFamily="34" charset="-122"/>
                <a:ea typeface="微软雅黑" pitchFamily="34" charset="-122"/>
              </a:endParaRPr>
            </a:p>
          </p:txBody>
        </p:sp>
      </p:grpSp>
      <p:sp>
        <p:nvSpPr>
          <p:cNvPr id="97" name="矩形 96">
            <a:extLst>
              <a:ext uri="{FF2B5EF4-FFF2-40B4-BE49-F238E27FC236}">
                <a16:creationId xmlns:a16="http://schemas.microsoft.com/office/drawing/2014/main" id="{FD9E1845-F09D-4B52-9563-A90A6C10B4D5}"/>
              </a:ext>
            </a:extLst>
          </p:cNvPr>
          <p:cNvSpPr/>
          <p:nvPr/>
        </p:nvSpPr>
        <p:spPr>
          <a:xfrm>
            <a:off x="8723368" y="2393106"/>
            <a:ext cx="2006600" cy="587469"/>
          </a:xfrm>
          <a:prstGeom prst="rect">
            <a:avLst/>
          </a:prstGeom>
        </p:spPr>
        <p:txBody>
          <a:bodyPr wrap="square">
            <a:spAutoFit/>
          </a:bodyPr>
          <a:lstStyle/>
          <a:p>
            <a:pPr algn="ctr">
              <a:lnSpc>
                <a:spcPct val="120000"/>
              </a:lnSpc>
              <a:defRPr/>
            </a:pPr>
            <a:r>
              <a:rPr lang="zh-CN" altLang="en-US" sz="1400" kern="0">
                <a:solidFill>
                  <a:srgbClr val="4D4D4D"/>
                </a:solidFill>
                <a:latin typeface="微软雅黑" pitchFamily="34" charset="-122"/>
                <a:ea typeface="微软雅黑" pitchFamily="34" charset="-122"/>
              </a:rPr>
              <a:t>用户围绕同一主题进行讨论的网页版块。</a:t>
            </a:r>
            <a:endParaRPr lang="zh-CN" altLang="en-US" sz="1400" kern="0" dirty="0">
              <a:solidFill>
                <a:srgbClr val="4D4D4D"/>
              </a:solidFill>
              <a:latin typeface="微软雅黑" pitchFamily="34" charset="-122"/>
              <a:ea typeface="微软雅黑" pitchFamily="34" charset="-122"/>
            </a:endParaRPr>
          </a:p>
        </p:txBody>
      </p:sp>
      <p:grpSp>
        <p:nvGrpSpPr>
          <p:cNvPr id="98" name="组合 97">
            <a:extLst>
              <a:ext uri="{FF2B5EF4-FFF2-40B4-BE49-F238E27FC236}">
                <a16:creationId xmlns:a16="http://schemas.microsoft.com/office/drawing/2014/main" id="{99A007D2-A60F-48CD-8C32-9742AE5DC146}"/>
              </a:ext>
            </a:extLst>
          </p:cNvPr>
          <p:cNvGrpSpPr/>
          <p:nvPr/>
        </p:nvGrpSpPr>
        <p:grpSpPr>
          <a:xfrm>
            <a:off x="1473527" y="3816109"/>
            <a:ext cx="2256896" cy="1887174"/>
            <a:chOff x="1234917" y="2180481"/>
            <a:chExt cx="2040939" cy="1551258"/>
          </a:xfrm>
          <a:effectLst>
            <a:outerShdw blurRad="50800" dist="38100" dir="5400000" algn="t" rotWithShape="0">
              <a:prstClr val="black">
                <a:alpha val="40000"/>
              </a:prstClr>
            </a:outerShdw>
          </a:effectLst>
        </p:grpSpPr>
        <p:sp>
          <p:nvSpPr>
            <p:cNvPr id="99" name="矩形 98">
              <a:extLst>
                <a:ext uri="{FF2B5EF4-FFF2-40B4-BE49-F238E27FC236}">
                  <a16:creationId xmlns:a16="http://schemas.microsoft.com/office/drawing/2014/main" id="{7E3C8E1E-1634-416A-9EE0-FAEC373E6E49}"/>
                </a:ext>
              </a:extLst>
            </p:cNvPr>
            <p:cNvSpPr/>
            <p:nvPr/>
          </p:nvSpPr>
          <p:spPr>
            <a:xfrm>
              <a:off x="1234918" y="2180481"/>
              <a:ext cx="2040938" cy="360040"/>
            </a:xfrm>
            <a:prstGeom prst="rect">
              <a:avLst/>
            </a:prstGeom>
            <a:solidFill>
              <a:srgbClr val="8CD9E8"/>
            </a:solidFill>
            <a:ln w="25400" cap="flat" cmpd="sng" algn="ctr">
              <a:noFill/>
              <a:prstDash val="solid"/>
            </a:ln>
            <a:effectLst/>
          </p:spPr>
          <p:txBody>
            <a:bodyPr anchor="ctr"/>
            <a:lstStyle/>
            <a:p>
              <a:pPr algn="ctr">
                <a:lnSpc>
                  <a:spcPct val="120000"/>
                </a:lnSpc>
                <a:defRPr/>
              </a:pPr>
              <a:r>
                <a:rPr lang="en-US" altLang="zh-CN" sz="1600" b="1" kern="0">
                  <a:solidFill>
                    <a:sysClr val="window" lastClr="FFFFFF"/>
                  </a:solidFill>
                  <a:latin typeface="微软雅黑" pitchFamily="34" charset="-122"/>
                  <a:ea typeface="微软雅黑" pitchFamily="34" charset="-122"/>
                </a:rPr>
                <a:t>Authority</a:t>
              </a:r>
              <a:endParaRPr lang="zh-CN" altLang="en-US" sz="1600" b="1" kern="0" dirty="0">
                <a:solidFill>
                  <a:sysClr val="window" lastClr="FFFFFF"/>
                </a:solidFill>
                <a:latin typeface="微软雅黑" pitchFamily="34" charset="-122"/>
                <a:ea typeface="微软雅黑" pitchFamily="34" charset="-122"/>
              </a:endParaRPr>
            </a:p>
          </p:txBody>
        </p:sp>
        <p:sp>
          <p:nvSpPr>
            <p:cNvPr id="100" name="矩形 99">
              <a:extLst>
                <a:ext uri="{FF2B5EF4-FFF2-40B4-BE49-F238E27FC236}">
                  <a16:creationId xmlns:a16="http://schemas.microsoft.com/office/drawing/2014/main" id="{85463915-A7F5-455C-B85A-503B64AB6132}"/>
                </a:ext>
              </a:extLst>
            </p:cNvPr>
            <p:cNvSpPr/>
            <p:nvPr/>
          </p:nvSpPr>
          <p:spPr>
            <a:xfrm>
              <a:off x="1234917" y="2540520"/>
              <a:ext cx="2040939" cy="1191219"/>
            </a:xfrm>
            <a:prstGeom prst="rect">
              <a:avLst/>
            </a:prstGeom>
            <a:solidFill>
              <a:schemeClr val="bg1">
                <a:lumMod val="95000"/>
              </a:schemeClr>
            </a:solidFill>
            <a:ln w="25400" cap="flat" cmpd="sng" algn="ctr">
              <a:noFill/>
              <a:prstDash val="solid"/>
            </a:ln>
            <a:effectLst/>
          </p:spPr>
          <p:txBody>
            <a:bodyPr anchor="ctr"/>
            <a:lstStyle/>
            <a:p>
              <a:pPr algn="ctr">
                <a:lnSpc>
                  <a:spcPct val="120000"/>
                </a:lnSpc>
                <a:defRPr/>
              </a:pPr>
              <a:endParaRPr lang="zh-CN" altLang="en-US" sz="1400" kern="0" dirty="0">
                <a:solidFill>
                  <a:srgbClr val="4D4D4D"/>
                </a:solidFill>
                <a:latin typeface="微软雅黑" pitchFamily="34" charset="-122"/>
                <a:ea typeface="微软雅黑" pitchFamily="34" charset="-122"/>
              </a:endParaRPr>
            </a:p>
          </p:txBody>
        </p:sp>
      </p:grpSp>
      <p:sp>
        <p:nvSpPr>
          <p:cNvPr id="101" name="矩形 100">
            <a:extLst>
              <a:ext uri="{FF2B5EF4-FFF2-40B4-BE49-F238E27FC236}">
                <a16:creationId xmlns:a16="http://schemas.microsoft.com/office/drawing/2014/main" id="{1A1962FE-40D4-4275-AC60-83647CA6F906}"/>
              </a:ext>
            </a:extLst>
          </p:cNvPr>
          <p:cNvSpPr/>
          <p:nvPr/>
        </p:nvSpPr>
        <p:spPr>
          <a:xfrm>
            <a:off x="1598674" y="4513870"/>
            <a:ext cx="2006600" cy="587469"/>
          </a:xfrm>
          <a:prstGeom prst="rect">
            <a:avLst/>
          </a:prstGeom>
        </p:spPr>
        <p:txBody>
          <a:bodyPr wrap="square">
            <a:spAutoFit/>
          </a:bodyPr>
          <a:lstStyle/>
          <a:p>
            <a:pPr algn="ctr">
              <a:lnSpc>
                <a:spcPct val="120000"/>
              </a:lnSpc>
              <a:defRPr/>
            </a:pPr>
            <a:r>
              <a:rPr lang="zh-CN" altLang="en-US" sz="1400">
                <a:solidFill>
                  <a:prstClr val="black"/>
                </a:solidFill>
                <a:latin typeface="微软雅黑" panose="020B0503020204020204" pitchFamily="34" charset="-122"/>
                <a:ea typeface="微软雅黑" panose="020B0503020204020204" pitchFamily="34" charset="-122"/>
              </a:rPr>
              <a:t>用户在使用此系统时可以执行的操作。</a:t>
            </a:r>
            <a:endParaRPr lang="zh-CN" altLang="en-US" sz="1400" kern="0" dirty="0">
              <a:solidFill>
                <a:srgbClr val="4D4D4D"/>
              </a:solidFill>
              <a:latin typeface="微软雅黑" pitchFamily="34" charset="-122"/>
              <a:ea typeface="微软雅黑" pitchFamily="34" charset="-122"/>
            </a:endParaRPr>
          </a:p>
        </p:txBody>
      </p:sp>
      <p:grpSp>
        <p:nvGrpSpPr>
          <p:cNvPr id="102" name="组合 101">
            <a:extLst>
              <a:ext uri="{FF2B5EF4-FFF2-40B4-BE49-F238E27FC236}">
                <a16:creationId xmlns:a16="http://schemas.microsoft.com/office/drawing/2014/main" id="{6BF9AACC-FB27-4BA8-8F22-FDA500D10B61}"/>
              </a:ext>
            </a:extLst>
          </p:cNvPr>
          <p:cNvGrpSpPr/>
          <p:nvPr/>
        </p:nvGrpSpPr>
        <p:grpSpPr>
          <a:xfrm>
            <a:off x="3848427" y="3816109"/>
            <a:ext cx="2256896" cy="1887174"/>
            <a:chOff x="1234917" y="2180481"/>
            <a:chExt cx="2040939" cy="1551258"/>
          </a:xfrm>
          <a:effectLst>
            <a:outerShdw blurRad="50800" dist="38100" dir="5400000" algn="t" rotWithShape="0">
              <a:prstClr val="black">
                <a:alpha val="40000"/>
              </a:prstClr>
            </a:outerShdw>
          </a:effectLst>
        </p:grpSpPr>
        <p:sp>
          <p:nvSpPr>
            <p:cNvPr id="103" name="矩形 102">
              <a:extLst>
                <a:ext uri="{FF2B5EF4-FFF2-40B4-BE49-F238E27FC236}">
                  <a16:creationId xmlns:a16="http://schemas.microsoft.com/office/drawing/2014/main" id="{C2B10E33-9AA3-420F-A812-2888C58C850A}"/>
                </a:ext>
              </a:extLst>
            </p:cNvPr>
            <p:cNvSpPr/>
            <p:nvPr/>
          </p:nvSpPr>
          <p:spPr>
            <a:xfrm>
              <a:off x="1234918" y="2180481"/>
              <a:ext cx="2040938" cy="360040"/>
            </a:xfrm>
            <a:prstGeom prst="rect">
              <a:avLst/>
            </a:prstGeom>
            <a:solidFill>
              <a:srgbClr val="8CD9E8"/>
            </a:solidFill>
            <a:ln w="25400" cap="flat" cmpd="sng" algn="ctr">
              <a:noFill/>
              <a:prstDash val="solid"/>
            </a:ln>
            <a:effectLst/>
          </p:spPr>
          <p:txBody>
            <a:bodyPr anchor="ctr"/>
            <a:lstStyle/>
            <a:p>
              <a:pPr algn="ctr">
                <a:lnSpc>
                  <a:spcPct val="120000"/>
                </a:lnSpc>
                <a:defRPr/>
              </a:pPr>
              <a:r>
                <a:rPr lang="en-US" altLang="zh-CN" sz="1600" b="1" kern="0">
                  <a:solidFill>
                    <a:sysClr val="window" lastClr="FFFFFF"/>
                  </a:solidFill>
                  <a:latin typeface="微软雅黑" pitchFamily="34" charset="-122"/>
                  <a:ea typeface="微软雅黑" pitchFamily="34" charset="-122"/>
                </a:rPr>
                <a:t>Column</a:t>
              </a:r>
              <a:endParaRPr lang="zh-CN" altLang="en-US" sz="1600" b="1" kern="0" dirty="0">
                <a:solidFill>
                  <a:sysClr val="window" lastClr="FFFFFF"/>
                </a:solidFill>
                <a:latin typeface="微软雅黑" pitchFamily="34" charset="-122"/>
                <a:ea typeface="微软雅黑" pitchFamily="34" charset="-122"/>
              </a:endParaRPr>
            </a:p>
          </p:txBody>
        </p:sp>
        <p:sp>
          <p:nvSpPr>
            <p:cNvPr id="104" name="矩形 103">
              <a:extLst>
                <a:ext uri="{FF2B5EF4-FFF2-40B4-BE49-F238E27FC236}">
                  <a16:creationId xmlns:a16="http://schemas.microsoft.com/office/drawing/2014/main" id="{B9CD475B-9E9C-4F1E-B106-96D8B0F40280}"/>
                </a:ext>
              </a:extLst>
            </p:cNvPr>
            <p:cNvSpPr/>
            <p:nvPr/>
          </p:nvSpPr>
          <p:spPr>
            <a:xfrm>
              <a:off x="1234917" y="2540520"/>
              <a:ext cx="2040939" cy="1191219"/>
            </a:xfrm>
            <a:prstGeom prst="rect">
              <a:avLst/>
            </a:prstGeom>
            <a:solidFill>
              <a:schemeClr val="bg1">
                <a:lumMod val="95000"/>
              </a:schemeClr>
            </a:solidFill>
            <a:ln w="25400" cap="flat" cmpd="sng" algn="ctr">
              <a:noFill/>
              <a:prstDash val="solid"/>
            </a:ln>
            <a:effectLst/>
          </p:spPr>
          <p:txBody>
            <a:bodyPr anchor="ctr"/>
            <a:lstStyle/>
            <a:p>
              <a:pPr algn="ctr">
                <a:lnSpc>
                  <a:spcPct val="120000"/>
                </a:lnSpc>
                <a:defRPr/>
              </a:pPr>
              <a:endParaRPr lang="zh-CN" altLang="en-US" sz="1400" kern="0" dirty="0">
                <a:solidFill>
                  <a:srgbClr val="4D4D4D"/>
                </a:solidFill>
                <a:latin typeface="微软雅黑" pitchFamily="34" charset="-122"/>
                <a:ea typeface="微软雅黑" pitchFamily="34" charset="-122"/>
              </a:endParaRPr>
            </a:p>
          </p:txBody>
        </p:sp>
      </p:grpSp>
      <p:sp>
        <p:nvSpPr>
          <p:cNvPr id="105" name="矩形 104">
            <a:extLst>
              <a:ext uri="{FF2B5EF4-FFF2-40B4-BE49-F238E27FC236}">
                <a16:creationId xmlns:a16="http://schemas.microsoft.com/office/drawing/2014/main" id="{A1F3ECE6-2BD8-4390-A9F6-35ECD9EF317C}"/>
              </a:ext>
            </a:extLst>
          </p:cNvPr>
          <p:cNvSpPr/>
          <p:nvPr/>
        </p:nvSpPr>
        <p:spPr>
          <a:xfrm>
            <a:off x="3973574" y="4513870"/>
            <a:ext cx="2006600" cy="587469"/>
          </a:xfrm>
          <a:prstGeom prst="rect">
            <a:avLst/>
          </a:prstGeom>
        </p:spPr>
        <p:txBody>
          <a:bodyPr wrap="square">
            <a:spAutoFit/>
          </a:bodyPr>
          <a:lstStyle/>
          <a:p>
            <a:pPr algn="ctr">
              <a:lnSpc>
                <a:spcPct val="120000"/>
              </a:lnSpc>
              <a:defRPr/>
            </a:pPr>
            <a:r>
              <a:rPr lang="zh-CN" altLang="en-US" sz="1400">
                <a:solidFill>
                  <a:prstClr val="black"/>
                </a:solidFill>
                <a:latin typeface="微软雅黑" panose="020B0503020204020204" pitchFamily="34" charset="-122"/>
                <a:ea typeface="微软雅黑" panose="020B0503020204020204" pitchFamily="34" charset="-122"/>
              </a:rPr>
              <a:t>论坛中相同主题的回帖集合。</a:t>
            </a:r>
            <a:endParaRPr lang="zh-CN" altLang="en-US" sz="1400" kern="0" dirty="0">
              <a:solidFill>
                <a:srgbClr val="4D4D4D"/>
              </a:solidFill>
              <a:latin typeface="微软雅黑" pitchFamily="34" charset="-122"/>
              <a:ea typeface="微软雅黑" pitchFamily="34" charset="-122"/>
            </a:endParaRPr>
          </a:p>
        </p:txBody>
      </p:sp>
      <p:grpSp>
        <p:nvGrpSpPr>
          <p:cNvPr id="106" name="组合 105">
            <a:extLst>
              <a:ext uri="{FF2B5EF4-FFF2-40B4-BE49-F238E27FC236}">
                <a16:creationId xmlns:a16="http://schemas.microsoft.com/office/drawing/2014/main" id="{1D8A5D6C-402E-4441-9EC2-90C4BBAA2C9A}"/>
              </a:ext>
            </a:extLst>
          </p:cNvPr>
          <p:cNvGrpSpPr/>
          <p:nvPr/>
        </p:nvGrpSpPr>
        <p:grpSpPr>
          <a:xfrm>
            <a:off x="6223325" y="3816109"/>
            <a:ext cx="2256896" cy="1887174"/>
            <a:chOff x="1234917" y="2180481"/>
            <a:chExt cx="2040939" cy="1551258"/>
          </a:xfrm>
          <a:effectLst>
            <a:outerShdw blurRad="50800" dist="38100" dir="5400000" algn="t" rotWithShape="0">
              <a:prstClr val="black">
                <a:alpha val="40000"/>
              </a:prstClr>
            </a:outerShdw>
          </a:effectLst>
        </p:grpSpPr>
        <p:sp>
          <p:nvSpPr>
            <p:cNvPr id="107" name="矩形 106">
              <a:extLst>
                <a:ext uri="{FF2B5EF4-FFF2-40B4-BE49-F238E27FC236}">
                  <a16:creationId xmlns:a16="http://schemas.microsoft.com/office/drawing/2014/main" id="{988EDC43-4257-4A27-8061-836DBA093039}"/>
                </a:ext>
              </a:extLst>
            </p:cNvPr>
            <p:cNvSpPr/>
            <p:nvPr/>
          </p:nvSpPr>
          <p:spPr>
            <a:xfrm>
              <a:off x="1234918" y="2180481"/>
              <a:ext cx="2040938" cy="360040"/>
            </a:xfrm>
            <a:prstGeom prst="rect">
              <a:avLst/>
            </a:prstGeom>
            <a:solidFill>
              <a:srgbClr val="8CD9E8"/>
            </a:solidFill>
            <a:ln w="25400" cap="flat" cmpd="sng" algn="ctr">
              <a:noFill/>
              <a:prstDash val="solid"/>
            </a:ln>
            <a:effectLst/>
          </p:spPr>
          <p:txBody>
            <a:bodyPr anchor="ctr"/>
            <a:lstStyle/>
            <a:p>
              <a:pPr algn="ctr">
                <a:lnSpc>
                  <a:spcPct val="120000"/>
                </a:lnSpc>
                <a:defRPr/>
              </a:pPr>
              <a:r>
                <a:rPr lang="en-US" altLang="zh-CN" sz="1600" b="1" kern="0">
                  <a:solidFill>
                    <a:sysClr val="window" lastClr="FFFFFF"/>
                  </a:solidFill>
                  <a:latin typeface="微软雅黑" pitchFamily="34" charset="-122"/>
                  <a:ea typeface="微软雅黑" pitchFamily="34" charset="-122"/>
                </a:rPr>
                <a:t>Publicize Activities</a:t>
              </a:r>
              <a:endParaRPr lang="zh-CN" altLang="en-US" sz="1600" b="1" kern="0" dirty="0">
                <a:solidFill>
                  <a:sysClr val="window" lastClr="FFFFFF"/>
                </a:solidFill>
                <a:latin typeface="微软雅黑" pitchFamily="34" charset="-122"/>
                <a:ea typeface="微软雅黑" pitchFamily="34" charset="-122"/>
              </a:endParaRPr>
            </a:p>
          </p:txBody>
        </p:sp>
        <p:sp>
          <p:nvSpPr>
            <p:cNvPr id="108" name="矩形 107">
              <a:extLst>
                <a:ext uri="{FF2B5EF4-FFF2-40B4-BE49-F238E27FC236}">
                  <a16:creationId xmlns:a16="http://schemas.microsoft.com/office/drawing/2014/main" id="{E5A22C64-591F-4261-81D3-33E2FC1FDA7F}"/>
                </a:ext>
              </a:extLst>
            </p:cNvPr>
            <p:cNvSpPr/>
            <p:nvPr/>
          </p:nvSpPr>
          <p:spPr>
            <a:xfrm>
              <a:off x="1234917" y="2540520"/>
              <a:ext cx="2040939" cy="1191219"/>
            </a:xfrm>
            <a:prstGeom prst="rect">
              <a:avLst/>
            </a:prstGeom>
            <a:solidFill>
              <a:schemeClr val="bg1">
                <a:lumMod val="95000"/>
              </a:schemeClr>
            </a:solidFill>
            <a:ln w="25400" cap="flat" cmpd="sng" algn="ctr">
              <a:noFill/>
              <a:prstDash val="solid"/>
            </a:ln>
            <a:effectLst/>
          </p:spPr>
          <p:txBody>
            <a:bodyPr anchor="ctr"/>
            <a:lstStyle/>
            <a:p>
              <a:pPr algn="ctr">
                <a:lnSpc>
                  <a:spcPct val="120000"/>
                </a:lnSpc>
                <a:defRPr/>
              </a:pPr>
              <a:endParaRPr lang="zh-CN" altLang="en-US" sz="1400" kern="0" dirty="0">
                <a:solidFill>
                  <a:srgbClr val="4D4D4D"/>
                </a:solidFill>
                <a:latin typeface="微软雅黑" pitchFamily="34" charset="-122"/>
                <a:ea typeface="微软雅黑" pitchFamily="34" charset="-122"/>
              </a:endParaRPr>
            </a:p>
          </p:txBody>
        </p:sp>
      </p:grpSp>
      <p:sp>
        <p:nvSpPr>
          <p:cNvPr id="109" name="矩形 108">
            <a:extLst>
              <a:ext uri="{FF2B5EF4-FFF2-40B4-BE49-F238E27FC236}">
                <a16:creationId xmlns:a16="http://schemas.microsoft.com/office/drawing/2014/main" id="{D34A0C15-424B-49B8-869C-9AF9AC5ECF1D}"/>
              </a:ext>
            </a:extLst>
          </p:cNvPr>
          <p:cNvSpPr/>
          <p:nvPr/>
        </p:nvSpPr>
        <p:spPr>
          <a:xfrm>
            <a:off x="6348472" y="4513870"/>
            <a:ext cx="2006600" cy="846001"/>
          </a:xfrm>
          <a:prstGeom prst="rect">
            <a:avLst/>
          </a:prstGeom>
        </p:spPr>
        <p:txBody>
          <a:bodyPr wrap="square">
            <a:spAutoFit/>
          </a:bodyPr>
          <a:lstStyle/>
          <a:p>
            <a:pPr algn="ctr">
              <a:lnSpc>
                <a:spcPct val="120000"/>
              </a:lnSpc>
              <a:defRPr/>
            </a:pPr>
            <a:r>
              <a:rPr lang="zh-CN" altLang="en-US" sz="1400">
                <a:solidFill>
                  <a:prstClr val="black"/>
                </a:solidFill>
                <a:latin typeface="微软雅黑" panose="020B0503020204020204" pitchFamily="34" charset="-122"/>
                <a:ea typeface="微软雅黑" panose="020B0503020204020204" pitchFamily="34" charset="-122"/>
              </a:rPr>
              <a:t>社团联可以将社团活动发布到主页上，以便更多的用户关注</a:t>
            </a:r>
            <a:endParaRPr lang="zh-CN" altLang="en-US" sz="1400" kern="0" dirty="0">
              <a:solidFill>
                <a:srgbClr val="4D4D4D"/>
              </a:solidFill>
              <a:latin typeface="微软雅黑" pitchFamily="34" charset="-122"/>
              <a:ea typeface="微软雅黑" pitchFamily="34" charset="-122"/>
            </a:endParaRPr>
          </a:p>
        </p:txBody>
      </p:sp>
      <p:grpSp>
        <p:nvGrpSpPr>
          <p:cNvPr id="110" name="组合 109">
            <a:extLst>
              <a:ext uri="{FF2B5EF4-FFF2-40B4-BE49-F238E27FC236}">
                <a16:creationId xmlns:a16="http://schemas.microsoft.com/office/drawing/2014/main" id="{CB201C2F-DCD5-4365-A669-1730026A1F8E}"/>
              </a:ext>
            </a:extLst>
          </p:cNvPr>
          <p:cNvGrpSpPr/>
          <p:nvPr/>
        </p:nvGrpSpPr>
        <p:grpSpPr>
          <a:xfrm>
            <a:off x="8598221" y="3816109"/>
            <a:ext cx="2256896" cy="1887174"/>
            <a:chOff x="1234917" y="2180481"/>
            <a:chExt cx="2040939" cy="1551258"/>
          </a:xfrm>
          <a:effectLst>
            <a:outerShdw blurRad="50800" dist="38100" dir="5400000" algn="t" rotWithShape="0">
              <a:prstClr val="black">
                <a:alpha val="40000"/>
              </a:prstClr>
            </a:outerShdw>
          </a:effectLst>
        </p:grpSpPr>
        <p:sp>
          <p:nvSpPr>
            <p:cNvPr id="111" name="矩形 110">
              <a:extLst>
                <a:ext uri="{FF2B5EF4-FFF2-40B4-BE49-F238E27FC236}">
                  <a16:creationId xmlns:a16="http://schemas.microsoft.com/office/drawing/2014/main" id="{9AF54611-C9F3-48CA-8634-5CADC4D722E1}"/>
                </a:ext>
              </a:extLst>
            </p:cNvPr>
            <p:cNvSpPr/>
            <p:nvPr/>
          </p:nvSpPr>
          <p:spPr>
            <a:xfrm>
              <a:off x="1234918" y="2180481"/>
              <a:ext cx="2040938" cy="360040"/>
            </a:xfrm>
            <a:prstGeom prst="rect">
              <a:avLst/>
            </a:prstGeom>
            <a:solidFill>
              <a:srgbClr val="8CD9E8"/>
            </a:solidFill>
            <a:ln w="25400" cap="flat" cmpd="sng" algn="ctr">
              <a:noFill/>
              <a:prstDash val="solid"/>
            </a:ln>
            <a:effectLst/>
          </p:spPr>
          <p:txBody>
            <a:bodyPr anchor="ctr"/>
            <a:lstStyle/>
            <a:p>
              <a:pPr algn="ctr">
                <a:lnSpc>
                  <a:spcPct val="120000"/>
                </a:lnSpc>
                <a:defRPr/>
              </a:pPr>
              <a:r>
                <a:rPr lang="en-US" altLang="zh-CN" sz="1600" b="1" kern="0">
                  <a:solidFill>
                    <a:sysClr val="window" lastClr="FFFFFF"/>
                  </a:solidFill>
                  <a:latin typeface="微软雅黑" pitchFamily="34" charset="-122"/>
                  <a:ea typeface="微软雅黑" pitchFamily="34" charset="-122"/>
                </a:rPr>
                <a:t>Report</a:t>
              </a:r>
              <a:endParaRPr lang="zh-CN" altLang="en-US" sz="1600" b="1" kern="0" dirty="0">
                <a:solidFill>
                  <a:sysClr val="window" lastClr="FFFFFF"/>
                </a:solidFill>
                <a:latin typeface="微软雅黑" pitchFamily="34" charset="-122"/>
                <a:ea typeface="微软雅黑" pitchFamily="34" charset="-122"/>
              </a:endParaRPr>
            </a:p>
          </p:txBody>
        </p:sp>
        <p:sp>
          <p:nvSpPr>
            <p:cNvPr id="112" name="矩形 111">
              <a:extLst>
                <a:ext uri="{FF2B5EF4-FFF2-40B4-BE49-F238E27FC236}">
                  <a16:creationId xmlns:a16="http://schemas.microsoft.com/office/drawing/2014/main" id="{0B2605E3-57DD-4398-A92D-799E03423A6B}"/>
                </a:ext>
              </a:extLst>
            </p:cNvPr>
            <p:cNvSpPr/>
            <p:nvPr/>
          </p:nvSpPr>
          <p:spPr>
            <a:xfrm>
              <a:off x="1234917" y="2540520"/>
              <a:ext cx="2040939" cy="1191219"/>
            </a:xfrm>
            <a:prstGeom prst="rect">
              <a:avLst/>
            </a:prstGeom>
            <a:solidFill>
              <a:schemeClr val="bg1">
                <a:lumMod val="95000"/>
              </a:schemeClr>
            </a:solidFill>
            <a:ln w="25400" cap="flat" cmpd="sng" algn="ctr">
              <a:noFill/>
              <a:prstDash val="solid"/>
            </a:ln>
            <a:effectLst/>
          </p:spPr>
          <p:txBody>
            <a:bodyPr anchor="ctr"/>
            <a:lstStyle/>
            <a:p>
              <a:pPr algn="ctr">
                <a:lnSpc>
                  <a:spcPct val="120000"/>
                </a:lnSpc>
                <a:defRPr/>
              </a:pPr>
              <a:endParaRPr lang="zh-CN" altLang="en-US" sz="1400" kern="0" dirty="0">
                <a:solidFill>
                  <a:srgbClr val="4D4D4D"/>
                </a:solidFill>
                <a:latin typeface="微软雅黑" pitchFamily="34" charset="-122"/>
                <a:ea typeface="微软雅黑" pitchFamily="34" charset="-122"/>
              </a:endParaRPr>
            </a:p>
          </p:txBody>
        </p:sp>
      </p:grpSp>
      <p:sp>
        <p:nvSpPr>
          <p:cNvPr id="113" name="矩形 112">
            <a:extLst>
              <a:ext uri="{FF2B5EF4-FFF2-40B4-BE49-F238E27FC236}">
                <a16:creationId xmlns:a16="http://schemas.microsoft.com/office/drawing/2014/main" id="{977E825A-75F2-4493-A85D-A0CA8B5D4F5C}"/>
              </a:ext>
            </a:extLst>
          </p:cNvPr>
          <p:cNvSpPr/>
          <p:nvPr/>
        </p:nvSpPr>
        <p:spPr>
          <a:xfrm>
            <a:off x="8723368" y="4513870"/>
            <a:ext cx="2006600" cy="846001"/>
          </a:xfrm>
          <a:prstGeom prst="rect">
            <a:avLst/>
          </a:prstGeom>
        </p:spPr>
        <p:txBody>
          <a:bodyPr wrap="square">
            <a:spAutoFit/>
          </a:bodyPr>
          <a:lstStyle/>
          <a:p>
            <a:pPr algn="ctr">
              <a:lnSpc>
                <a:spcPct val="120000"/>
              </a:lnSpc>
              <a:defRPr/>
            </a:pPr>
            <a:r>
              <a:rPr lang="zh-CN" altLang="en-US" sz="1400">
                <a:solidFill>
                  <a:prstClr val="black"/>
                </a:solidFill>
                <a:latin typeface="微软雅黑" panose="020B0503020204020204" pitchFamily="34" charset="-122"/>
                <a:ea typeface="微软雅黑" panose="020B0503020204020204" pitchFamily="34" charset="-122"/>
              </a:rPr>
              <a:t>用户举报论坛中的不恰当发言，供社团联审核管理。</a:t>
            </a:r>
            <a:endParaRPr lang="zh-CN" altLang="en-US" sz="1400" kern="0" dirty="0">
              <a:solidFill>
                <a:srgbClr val="4D4D4D"/>
              </a:solidFill>
              <a:latin typeface="微软雅黑" pitchFamily="34" charset="-122"/>
              <a:ea typeface="微软雅黑" pitchFamily="34" charset="-122"/>
            </a:endParaRPr>
          </a:p>
        </p:txBody>
      </p:sp>
    </p:spTree>
    <p:extLst>
      <p:ext uri="{BB962C8B-B14F-4D97-AF65-F5344CB8AC3E}">
        <p14:creationId xmlns:p14="http://schemas.microsoft.com/office/powerpoint/2010/main" val="382099315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5CFE5"/>
        </a:solidFill>
        <a:effectLst/>
      </p:bgPr>
    </p:bg>
    <p:spTree>
      <p:nvGrpSpPr>
        <p:cNvPr id="1" name=""/>
        <p:cNvGrpSpPr/>
        <p:nvPr/>
      </p:nvGrpSpPr>
      <p:grpSpPr>
        <a:xfrm>
          <a:off x="0" y="0"/>
          <a:ext cx="0" cy="0"/>
          <a:chOff x="0" y="0"/>
          <a:chExt cx="0" cy="0"/>
        </a:xfrm>
      </p:grpSpPr>
      <p:sp>
        <p:nvSpPr>
          <p:cNvPr id="7" name="文本框 6"/>
          <p:cNvSpPr txBox="1"/>
          <p:nvPr/>
        </p:nvSpPr>
        <p:spPr>
          <a:xfrm>
            <a:off x="4443246" y="2668173"/>
            <a:ext cx="6388039" cy="1107996"/>
          </a:xfrm>
          <a:prstGeom prst="rect">
            <a:avLst/>
          </a:prstGeom>
          <a:noFill/>
        </p:spPr>
        <p:txBody>
          <a:bodyPr wrap="square" rtlCol="0">
            <a:spAutoFit/>
          </a:bodyPr>
          <a:lstStyle/>
          <a:p>
            <a:r>
              <a:rPr lang="zh-CN" altLang="en-US" sz="6600" dirty="0">
                <a:solidFill>
                  <a:schemeClr val="bg1"/>
                </a:solidFill>
                <a:latin typeface="幼圆" panose="02010509060101010101" pitchFamily="49" charset="-122"/>
                <a:ea typeface="幼圆" panose="02010509060101010101" pitchFamily="49" charset="-122"/>
              </a:rPr>
              <a:t>系统架构</a:t>
            </a:r>
          </a:p>
        </p:txBody>
      </p:sp>
      <p:sp>
        <p:nvSpPr>
          <p:cNvPr id="8" name="等腰三角形 7"/>
          <p:cNvSpPr/>
          <p:nvPr/>
        </p:nvSpPr>
        <p:spPr>
          <a:xfrm rot="17411441">
            <a:off x="8446457" y="2611998"/>
            <a:ext cx="157387" cy="397133"/>
          </a:xfrm>
          <a:prstGeom prst="triangl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3615302">
            <a:off x="8195808" y="2386956"/>
            <a:ext cx="105790" cy="511888"/>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srcRect/>
          <a:stretch>
            <a:fillRect/>
          </a:stretch>
        </p:blipFill>
        <p:spPr>
          <a:xfrm>
            <a:off x="3139729" y="1771197"/>
            <a:ext cx="3365284" cy="2901948"/>
          </a:xfrm>
          <a:custGeom>
            <a:avLst/>
            <a:gdLst>
              <a:gd name="connsiteX0" fmla="*/ 0 w 3365284"/>
              <a:gd name="connsiteY0" fmla="*/ 0 h 2901948"/>
              <a:gd name="connsiteX1" fmla="*/ 3365284 w 3365284"/>
              <a:gd name="connsiteY1" fmla="*/ 0 h 2901948"/>
              <a:gd name="connsiteX2" fmla="*/ 3365284 w 3365284"/>
              <a:gd name="connsiteY2" fmla="*/ 624244 h 2901948"/>
              <a:gd name="connsiteX3" fmla="*/ 1524908 w 3365284"/>
              <a:gd name="connsiteY3" fmla="*/ 624244 h 2901948"/>
              <a:gd name="connsiteX4" fmla="*/ 1524908 w 3365284"/>
              <a:gd name="connsiteY4" fmla="*/ 2289173 h 2901948"/>
              <a:gd name="connsiteX5" fmla="*/ 3365284 w 3365284"/>
              <a:gd name="connsiteY5" fmla="*/ 2289173 h 2901948"/>
              <a:gd name="connsiteX6" fmla="*/ 3365284 w 3365284"/>
              <a:gd name="connsiteY6" fmla="*/ 2901948 h 2901948"/>
              <a:gd name="connsiteX7" fmla="*/ 0 w 3365284"/>
              <a:gd name="connsiteY7" fmla="*/ 2901948 h 29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284" h="2901948">
                <a:moveTo>
                  <a:pt x="0" y="0"/>
                </a:moveTo>
                <a:lnTo>
                  <a:pt x="3365284" y="0"/>
                </a:lnTo>
                <a:lnTo>
                  <a:pt x="3365284" y="624244"/>
                </a:lnTo>
                <a:lnTo>
                  <a:pt x="1524908" y="624244"/>
                </a:lnTo>
                <a:lnTo>
                  <a:pt x="1524908" y="2289173"/>
                </a:lnTo>
                <a:lnTo>
                  <a:pt x="3365284" y="2289173"/>
                </a:lnTo>
                <a:lnTo>
                  <a:pt x="3365284" y="2901948"/>
                </a:lnTo>
                <a:lnTo>
                  <a:pt x="0" y="2901948"/>
                </a:lnTo>
                <a:close/>
              </a:path>
            </a:pathLst>
          </a:custGeom>
        </p:spPr>
      </p:pic>
    </p:spTree>
    <p:extLst>
      <p:ext uri="{BB962C8B-B14F-4D97-AF65-F5344CB8AC3E}">
        <p14:creationId xmlns:p14="http://schemas.microsoft.com/office/powerpoint/2010/main" val="310534249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系统架构</a:t>
            </a:r>
          </a:p>
        </p:txBody>
      </p:sp>
      <p:sp>
        <p:nvSpPr>
          <p:cNvPr id="6" name="文本框 5">
            <a:extLst>
              <a:ext uri="{FF2B5EF4-FFF2-40B4-BE49-F238E27FC236}">
                <a16:creationId xmlns:a16="http://schemas.microsoft.com/office/drawing/2014/main" id="{43E6EF00-2C31-4DF7-A105-42E34966B2B3}"/>
              </a:ext>
            </a:extLst>
          </p:cNvPr>
          <p:cNvSpPr txBox="1"/>
          <p:nvPr/>
        </p:nvSpPr>
        <p:spPr>
          <a:xfrm>
            <a:off x="331907" y="1698478"/>
            <a:ext cx="3648723"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从需求分析到架构设计</a:t>
            </a:r>
          </a:p>
        </p:txBody>
      </p:sp>
      <p:pic>
        <p:nvPicPr>
          <p:cNvPr id="30" name="图片 29">
            <a:extLst>
              <a:ext uri="{FF2B5EF4-FFF2-40B4-BE49-F238E27FC236}">
                <a16:creationId xmlns:a16="http://schemas.microsoft.com/office/drawing/2014/main" id="{835B8359-37AC-470C-A6AF-1C8552840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1382" y="1091953"/>
            <a:ext cx="6822768" cy="5189969"/>
          </a:xfrm>
          <a:prstGeom prst="rect">
            <a:avLst/>
          </a:prstGeom>
        </p:spPr>
      </p:pic>
      <p:sp>
        <p:nvSpPr>
          <p:cNvPr id="10" name="矩形 9">
            <a:extLst>
              <a:ext uri="{FF2B5EF4-FFF2-40B4-BE49-F238E27FC236}">
                <a16:creationId xmlns:a16="http://schemas.microsoft.com/office/drawing/2014/main" id="{95577676-38DF-49DE-A167-FFC46F9C7D4F}"/>
              </a:ext>
            </a:extLst>
          </p:cNvPr>
          <p:cNvSpPr/>
          <p:nvPr/>
        </p:nvSpPr>
        <p:spPr>
          <a:xfrm>
            <a:off x="437738" y="2664971"/>
            <a:ext cx="3437059" cy="267419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在架构设计初期，我们考虑了系统实现用例的具体行为步骤，根据功能将系统进一步划分为粒度更小的系统，并以鲁棒图的形式完成对用例的转化。</a:t>
            </a:r>
          </a:p>
        </p:txBody>
      </p:sp>
    </p:spTree>
    <p:extLst>
      <p:ext uri="{BB962C8B-B14F-4D97-AF65-F5344CB8AC3E}">
        <p14:creationId xmlns:p14="http://schemas.microsoft.com/office/powerpoint/2010/main" val="4030067344"/>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TotalTime>
  <Words>2882</Words>
  <Application>Microsoft Office PowerPoint</Application>
  <PresentationFormat>宽屏</PresentationFormat>
  <Paragraphs>289</Paragraphs>
  <Slides>50</Slides>
  <Notes>36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50</vt:i4>
      </vt:variant>
    </vt:vector>
  </HeadingPairs>
  <TitlesOfParts>
    <vt:vector size="63" baseType="lpstr">
      <vt:lpstr>等线</vt:lpstr>
      <vt:lpstr>凌慧体-简</vt:lpstr>
      <vt:lpstr>宋体</vt:lpstr>
      <vt:lpstr>微软雅黑</vt:lpstr>
      <vt:lpstr>幼圆</vt:lpstr>
      <vt:lpstr>Arabic Typesetting</vt:lpstr>
      <vt:lpstr>Arial</vt:lpstr>
      <vt:lpstr>Arial Black</vt:lpstr>
      <vt:lpstr>Calibri</vt:lpstr>
      <vt:lpstr>Calibri Light</vt:lpstr>
      <vt:lpstr>Cambria Math</vt:lpstr>
      <vt:lpstr>Verdana Pro Cond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dc:creator>
  <cp:lastModifiedBy>汪明杰</cp:lastModifiedBy>
  <cp:revision>198</cp:revision>
  <dcterms:created xsi:type="dcterms:W3CDTF">2016-05-12T08:39:03Z</dcterms:created>
  <dcterms:modified xsi:type="dcterms:W3CDTF">2021-05-21T12:41:46Z</dcterms:modified>
</cp:coreProperties>
</file>